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7"/>
  </p:notesMasterIdLst>
  <p:sldIdLst>
    <p:sldId id="444" r:id="rId3"/>
    <p:sldId id="498" r:id="rId4"/>
    <p:sldId id="497" r:id="rId5"/>
    <p:sldId id="503" r:id="rId6"/>
    <p:sldId id="516" r:id="rId7"/>
    <p:sldId id="496" r:id="rId8"/>
    <p:sldId id="491" r:id="rId9"/>
    <p:sldId id="394" r:id="rId10"/>
    <p:sldId id="393" r:id="rId11"/>
    <p:sldId id="512" r:id="rId12"/>
    <p:sldId id="500" r:id="rId13"/>
    <p:sldId id="515" r:id="rId14"/>
    <p:sldId id="478" r:id="rId15"/>
    <p:sldId id="368" r:id="rId16"/>
    <p:sldId id="483" r:id="rId17"/>
    <p:sldId id="488" r:id="rId18"/>
    <p:sldId id="484" r:id="rId19"/>
    <p:sldId id="482" r:id="rId20"/>
    <p:sldId id="485" r:id="rId21"/>
    <p:sldId id="351" r:id="rId22"/>
    <p:sldId id="489" r:id="rId23"/>
    <p:sldId id="517" r:id="rId24"/>
    <p:sldId id="514" r:id="rId25"/>
    <p:sldId id="342" r:id="rId2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eSKRXpoWmGYwOVAbpr3Lgg==" hashData="Y3JbJMNeb0RSaJK59TP7TcRp6WF+5Z9inETstlTHYAL2kymh/PSHpNLu5oklqE8OZ0OliqgrwQVYrrwUxT1cPw=="/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BAB26"/>
    <a:srgbClr val="AC1A63"/>
    <a:srgbClr val="E32D91"/>
    <a:srgbClr val="717D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37" autoAdjust="0"/>
    <p:restoredTop sz="94643"/>
  </p:normalViewPr>
  <p:slideViewPr>
    <p:cSldViewPr snapToGrid="0">
      <p:cViewPr varScale="1">
        <p:scale>
          <a:sx n="82" d="100"/>
          <a:sy n="82" d="100"/>
        </p:scale>
        <p:origin x="83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06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97E86B-FFFE-CC49-B73A-5DD3E56843D5}" type="datetimeFigureOut">
              <a:rPr lang="nl-NL" smtClean="0"/>
              <a:t>1-4-2022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E401F-5B54-A942-BACD-257940ACA85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9305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BE401F-5B54-A942-BACD-257940ACA856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8398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7E987AC-6FF2-4C6C-9857-5A720BFEA2F1}" type="datetimeFigureOut">
              <a:rPr lang="nl-NL" smtClean="0"/>
              <a:pPr/>
              <a:t>1-4-2022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1AC232F-D3BE-46A6-B6AC-907FB85118A5}" type="slidenum">
              <a:rPr lang="nl-NL" smtClean="0"/>
              <a:pPr/>
              <a:t>‹nr.›</a:t>
            </a:fld>
            <a:endParaRPr lang="nl-NL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1662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987AC-6FF2-4C6C-9857-5A720BFEA2F1}" type="datetimeFigureOut">
              <a:rPr lang="nl-NL" smtClean="0">
                <a:solidFill>
                  <a:srgbClr val="9BAB26"/>
                </a:solidFill>
              </a:rPr>
              <a:pPr/>
              <a:t>1-4-2022</a:t>
            </a:fld>
            <a:endParaRPr lang="nl-NL">
              <a:solidFill>
                <a:srgbClr val="9BAB2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9BAB2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232F-D3BE-46A6-B6AC-907FB85118A5}" type="slidenum">
              <a:rPr lang="nl-NL" smtClean="0">
                <a:solidFill>
                  <a:srgbClr val="9BAB26"/>
                </a:solidFill>
              </a:rPr>
              <a:pPr/>
              <a:t>‹nr.›</a:t>
            </a:fld>
            <a:endParaRPr lang="nl-NL">
              <a:solidFill>
                <a:srgbClr val="9BAB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977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987AC-6FF2-4C6C-9857-5A720BFEA2F1}" type="datetimeFigureOut">
              <a:rPr lang="nl-NL" smtClean="0">
                <a:solidFill>
                  <a:srgbClr val="9BAB26"/>
                </a:solidFill>
              </a:rPr>
              <a:pPr/>
              <a:t>1-4-2022</a:t>
            </a:fld>
            <a:endParaRPr lang="nl-NL">
              <a:solidFill>
                <a:srgbClr val="9BAB2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9BAB2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232F-D3BE-46A6-B6AC-907FB85118A5}" type="slidenum">
              <a:rPr lang="nl-NL" smtClean="0">
                <a:solidFill>
                  <a:srgbClr val="9BAB26"/>
                </a:solidFill>
              </a:rPr>
              <a:pPr/>
              <a:t>‹nr.›</a:t>
            </a:fld>
            <a:endParaRPr lang="nl-NL">
              <a:solidFill>
                <a:srgbClr val="9BAB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11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7E987AC-6FF2-4C6C-9857-5A720BFEA2F1}" type="datetimeFigureOut">
              <a:rPr lang="nl-NL" smtClean="0"/>
              <a:pPr/>
              <a:t>1-4-2022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1AC232F-D3BE-46A6-B6AC-907FB85118A5}" type="slidenum">
              <a:rPr lang="nl-NL" smtClean="0"/>
              <a:pPr/>
              <a:t>‹nr.›</a:t>
            </a:fld>
            <a:endParaRPr lang="nl-NL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3428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987AC-6FF2-4C6C-9857-5A720BFEA2F1}" type="datetimeFigureOut">
              <a:rPr lang="nl-NL" smtClean="0">
                <a:solidFill>
                  <a:srgbClr val="9BAB26"/>
                </a:solidFill>
              </a:rPr>
              <a:pPr/>
              <a:t>1-4-2022</a:t>
            </a:fld>
            <a:endParaRPr lang="nl-NL">
              <a:solidFill>
                <a:srgbClr val="9BAB2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9BAB2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232F-D3BE-46A6-B6AC-907FB85118A5}" type="slidenum">
              <a:rPr lang="nl-NL" smtClean="0">
                <a:solidFill>
                  <a:srgbClr val="9BAB26"/>
                </a:solidFill>
              </a:rPr>
              <a:pPr/>
              <a:t>‹nr.›</a:t>
            </a:fld>
            <a:endParaRPr lang="nl-NL">
              <a:solidFill>
                <a:srgbClr val="9BAB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244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987AC-6FF2-4C6C-9857-5A720BFEA2F1}" type="datetimeFigureOut">
              <a:rPr lang="nl-NL" smtClean="0">
                <a:solidFill>
                  <a:srgbClr val="9BAB26"/>
                </a:solidFill>
              </a:rPr>
              <a:pPr/>
              <a:t>1-4-2022</a:t>
            </a:fld>
            <a:endParaRPr lang="nl-NL">
              <a:solidFill>
                <a:srgbClr val="9BAB2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9BAB2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232F-D3BE-46A6-B6AC-907FB85118A5}" type="slidenum">
              <a:rPr lang="nl-NL" smtClean="0">
                <a:solidFill>
                  <a:srgbClr val="9BAB26"/>
                </a:solidFill>
              </a:rPr>
              <a:pPr/>
              <a:t>‹nr.›</a:t>
            </a:fld>
            <a:endParaRPr lang="nl-NL">
              <a:solidFill>
                <a:srgbClr val="9BAB26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254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987AC-6FF2-4C6C-9857-5A720BFEA2F1}" type="datetimeFigureOut">
              <a:rPr lang="nl-NL" smtClean="0">
                <a:solidFill>
                  <a:srgbClr val="9BAB26"/>
                </a:solidFill>
              </a:rPr>
              <a:pPr/>
              <a:t>1-4-2022</a:t>
            </a:fld>
            <a:endParaRPr lang="nl-NL">
              <a:solidFill>
                <a:srgbClr val="9BAB2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9BAB2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232F-D3BE-46A6-B6AC-907FB85118A5}" type="slidenum">
              <a:rPr lang="nl-NL" smtClean="0">
                <a:solidFill>
                  <a:srgbClr val="9BAB26"/>
                </a:solidFill>
              </a:rPr>
              <a:pPr/>
              <a:t>‹nr.›</a:t>
            </a:fld>
            <a:endParaRPr lang="nl-NL">
              <a:solidFill>
                <a:srgbClr val="9BAB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711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987AC-6FF2-4C6C-9857-5A720BFEA2F1}" type="datetimeFigureOut">
              <a:rPr lang="nl-NL" smtClean="0">
                <a:solidFill>
                  <a:srgbClr val="9BAB26"/>
                </a:solidFill>
              </a:rPr>
              <a:pPr/>
              <a:t>1-4-2022</a:t>
            </a:fld>
            <a:endParaRPr lang="nl-NL">
              <a:solidFill>
                <a:srgbClr val="9BAB26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9BAB26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232F-D3BE-46A6-B6AC-907FB85118A5}" type="slidenum">
              <a:rPr lang="nl-NL" smtClean="0">
                <a:solidFill>
                  <a:srgbClr val="9BAB26"/>
                </a:solidFill>
              </a:rPr>
              <a:pPr/>
              <a:t>‹nr.›</a:t>
            </a:fld>
            <a:endParaRPr lang="nl-NL">
              <a:solidFill>
                <a:srgbClr val="9BAB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101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987AC-6FF2-4C6C-9857-5A720BFEA2F1}" type="datetimeFigureOut">
              <a:rPr lang="nl-NL" smtClean="0">
                <a:solidFill>
                  <a:srgbClr val="9BAB26"/>
                </a:solidFill>
              </a:rPr>
              <a:pPr/>
              <a:t>1-4-2022</a:t>
            </a:fld>
            <a:endParaRPr lang="nl-NL">
              <a:solidFill>
                <a:srgbClr val="9BAB2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9BAB2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232F-D3BE-46A6-B6AC-907FB85118A5}" type="slidenum">
              <a:rPr lang="nl-NL" smtClean="0">
                <a:solidFill>
                  <a:srgbClr val="9BAB26"/>
                </a:solidFill>
              </a:rPr>
              <a:pPr/>
              <a:t>‹nr.›</a:t>
            </a:fld>
            <a:endParaRPr lang="nl-NL">
              <a:solidFill>
                <a:srgbClr val="9BAB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103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987AC-6FF2-4C6C-9857-5A720BFEA2F1}" type="datetimeFigureOut">
              <a:rPr lang="nl-NL" smtClean="0">
                <a:solidFill>
                  <a:srgbClr val="9BAB26"/>
                </a:solidFill>
              </a:rPr>
              <a:pPr/>
              <a:t>1-4-2022</a:t>
            </a:fld>
            <a:endParaRPr lang="nl-NL">
              <a:solidFill>
                <a:srgbClr val="9BAB2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9BAB2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232F-D3BE-46A6-B6AC-907FB85118A5}" type="slidenum">
              <a:rPr lang="nl-NL" smtClean="0">
                <a:solidFill>
                  <a:srgbClr val="9BAB26"/>
                </a:solidFill>
              </a:rPr>
              <a:pPr/>
              <a:t>‹nr.›</a:t>
            </a:fld>
            <a:endParaRPr lang="nl-NL">
              <a:solidFill>
                <a:srgbClr val="9BAB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292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987AC-6FF2-4C6C-9857-5A720BFEA2F1}" type="datetimeFigureOut">
              <a:rPr lang="nl-NL" smtClean="0">
                <a:solidFill>
                  <a:srgbClr val="9BAB26"/>
                </a:solidFill>
              </a:rPr>
              <a:pPr/>
              <a:t>1-4-2022</a:t>
            </a:fld>
            <a:endParaRPr lang="nl-NL">
              <a:solidFill>
                <a:srgbClr val="9BAB2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9BAB2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232F-D3BE-46A6-B6AC-907FB85118A5}" type="slidenum">
              <a:rPr lang="nl-NL" smtClean="0">
                <a:solidFill>
                  <a:srgbClr val="9BAB26"/>
                </a:solidFill>
              </a:rPr>
              <a:pPr/>
              <a:t>‹nr.›</a:t>
            </a:fld>
            <a:endParaRPr lang="nl-NL">
              <a:solidFill>
                <a:srgbClr val="9BAB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431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987AC-6FF2-4C6C-9857-5A720BFEA2F1}" type="datetimeFigureOut">
              <a:rPr lang="nl-NL" smtClean="0">
                <a:solidFill>
                  <a:srgbClr val="9BAB26"/>
                </a:solidFill>
              </a:rPr>
              <a:pPr/>
              <a:t>1-4-2022</a:t>
            </a:fld>
            <a:endParaRPr lang="nl-NL">
              <a:solidFill>
                <a:srgbClr val="9BAB2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9BAB2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232F-D3BE-46A6-B6AC-907FB85118A5}" type="slidenum">
              <a:rPr lang="nl-NL" smtClean="0">
                <a:solidFill>
                  <a:srgbClr val="9BAB26"/>
                </a:solidFill>
              </a:rPr>
              <a:pPr/>
              <a:t>‹nr.›</a:t>
            </a:fld>
            <a:endParaRPr lang="nl-NL">
              <a:solidFill>
                <a:srgbClr val="9BAB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4850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987AC-6FF2-4C6C-9857-5A720BFEA2F1}" type="datetimeFigureOut">
              <a:rPr lang="nl-NL" smtClean="0">
                <a:solidFill>
                  <a:srgbClr val="9BAB26"/>
                </a:solidFill>
              </a:rPr>
              <a:pPr/>
              <a:t>1-4-2022</a:t>
            </a:fld>
            <a:endParaRPr lang="nl-NL">
              <a:solidFill>
                <a:srgbClr val="9BAB2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9BAB2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232F-D3BE-46A6-B6AC-907FB85118A5}" type="slidenum">
              <a:rPr lang="nl-NL" smtClean="0">
                <a:solidFill>
                  <a:srgbClr val="9BAB26"/>
                </a:solidFill>
              </a:rPr>
              <a:pPr/>
              <a:t>‹nr.›</a:t>
            </a:fld>
            <a:endParaRPr lang="nl-NL">
              <a:solidFill>
                <a:srgbClr val="9BAB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21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987AC-6FF2-4C6C-9857-5A720BFEA2F1}" type="datetimeFigureOut">
              <a:rPr lang="nl-NL" smtClean="0">
                <a:solidFill>
                  <a:srgbClr val="9BAB26"/>
                </a:solidFill>
              </a:rPr>
              <a:pPr/>
              <a:t>1-4-2022</a:t>
            </a:fld>
            <a:endParaRPr lang="nl-NL">
              <a:solidFill>
                <a:srgbClr val="9BAB2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9BAB2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232F-D3BE-46A6-B6AC-907FB85118A5}" type="slidenum">
              <a:rPr lang="nl-NL" smtClean="0">
                <a:solidFill>
                  <a:srgbClr val="9BAB26"/>
                </a:solidFill>
              </a:rPr>
              <a:pPr/>
              <a:t>‹nr.›</a:t>
            </a:fld>
            <a:endParaRPr lang="nl-NL">
              <a:solidFill>
                <a:srgbClr val="9BAB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089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987AC-6FF2-4C6C-9857-5A720BFEA2F1}" type="datetimeFigureOut">
              <a:rPr lang="nl-NL" smtClean="0">
                <a:solidFill>
                  <a:srgbClr val="9BAB26"/>
                </a:solidFill>
              </a:rPr>
              <a:pPr/>
              <a:t>1-4-2022</a:t>
            </a:fld>
            <a:endParaRPr lang="nl-NL">
              <a:solidFill>
                <a:srgbClr val="9BAB2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9BAB2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232F-D3BE-46A6-B6AC-907FB85118A5}" type="slidenum">
              <a:rPr lang="nl-NL" smtClean="0">
                <a:solidFill>
                  <a:srgbClr val="9BAB26"/>
                </a:solidFill>
              </a:rPr>
              <a:pPr/>
              <a:t>‹nr.›</a:t>
            </a:fld>
            <a:endParaRPr lang="nl-NL">
              <a:solidFill>
                <a:srgbClr val="9BAB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703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987AC-6FF2-4C6C-9857-5A720BFEA2F1}" type="datetimeFigureOut">
              <a:rPr lang="nl-NL" smtClean="0">
                <a:solidFill>
                  <a:srgbClr val="9BAB26"/>
                </a:solidFill>
              </a:rPr>
              <a:pPr/>
              <a:t>1-4-2022</a:t>
            </a:fld>
            <a:endParaRPr lang="nl-NL">
              <a:solidFill>
                <a:srgbClr val="9BAB2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9BAB2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232F-D3BE-46A6-B6AC-907FB85118A5}" type="slidenum">
              <a:rPr lang="nl-NL" smtClean="0">
                <a:solidFill>
                  <a:srgbClr val="9BAB26"/>
                </a:solidFill>
              </a:rPr>
              <a:pPr/>
              <a:t>‹nr.›</a:t>
            </a:fld>
            <a:endParaRPr lang="nl-NL">
              <a:solidFill>
                <a:srgbClr val="9BAB26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278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987AC-6FF2-4C6C-9857-5A720BFEA2F1}" type="datetimeFigureOut">
              <a:rPr lang="nl-NL" smtClean="0">
                <a:solidFill>
                  <a:srgbClr val="9BAB26"/>
                </a:solidFill>
              </a:rPr>
              <a:pPr/>
              <a:t>1-4-2022</a:t>
            </a:fld>
            <a:endParaRPr lang="nl-NL">
              <a:solidFill>
                <a:srgbClr val="9BAB2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9BAB2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232F-D3BE-46A6-B6AC-907FB85118A5}" type="slidenum">
              <a:rPr lang="nl-NL" smtClean="0">
                <a:solidFill>
                  <a:srgbClr val="9BAB26"/>
                </a:solidFill>
              </a:rPr>
              <a:pPr/>
              <a:t>‹nr.›</a:t>
            </a:fld>
            <a:endParaRPr lang="nl-NL">
              <a:solidFill>
                <a:srgbClr val="9BAB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732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987AC-6FF2-4C6C-9857-5A720BFEA2F1}" type="datetimeFigureOut">
              <a:rPr lang="nl-NL" smtClean="0">
                <a:solidFill>
                  <a:srgbClr val="9BAB26"/>
                </a:solidFill>
              </a:rPr>
              <a:pPr/>
              <a:t>1-4-2022</a:t>
            </a:fld>
            <a:endParaRPr lang="nl-NL">
              <a:solidFill>
                <a:srgbClr val="9BAB26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9BAB26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232F-D3BE-46A6-B6AC-907FB85118A5}" type="slidenum">
              <a:rPr lang="nl-NL" smtClean="0">
                <a:solidFill>
                  <a:srgbClr val="9BAB26"/>
                </a:solidFill>
              </a:rPr>
              <a:pPr/>
              <a:t>‹nr.›</a:t>
            </a:fld>
            <a:endParaRPr lang="nl-NL">
              <a:solidFill>
                <a:srgbClr val="9BAB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937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987AC-6FF2-4C6C-9857-5A720BFEA2F1}" type="datetimeFigureOut">
              <a:rPr lang="nl-NL" smtClean="0">
                <a:solidFill>
                  <a:srgbClr val="9BAB26"/>
                </a:solidFill>
              </a:rPr>
              <a:pPr/>
              <a:t>1-4-2022</a:t>
            </a:fld>
            <a:endParaRPr lang="nl-NL">
              <a:solidFill>
                <a:srgbClr val="9BAB2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9BAB2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232F-D3BE-46A6-B6AC-907FB85118A5}" type="slidenum">
              <a:rPr lang="nl-NL" smtClean="0">
                <a:solidFill>
                  <a:srgbClr val="9BAB26"/>
                </a:solidFill>
              </a:rPr>
              <a:pPr/>
              <a:t>‹nr.›</a:t>
            </a:fld>
            <a:endParaRPr lang="nl-NL">
              <a:solidFill>
                <a:srgbClr val="9BAB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06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987AC-6FF2-4C6C-9857-5A720BFEA2F1}" type="datetimeFigureOut">
              <a:rPr lang="nl-NL" smtClean="0">
                <a:solidFill>
                  <a:srgbClr val="9BAB26"/>
                </a:solidFill>
              </a:rPr>
              <a:pPr/>
              <a:t>1-4-2022</a:t>
            </a:fld>
            <a:endParaRPr lang="nl-NL">
              <a:solidFill>
                <a:srgbClr val="9BAB2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9BAB2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232F-D3BE-46A6-B6AC-907FB85118A5}" type="slidenum">
              <a:rPr lang="nl-NL" smtClean="0">
                <a:solidFill>
                  <a:srgbClr val="9BAB26"/>
                </a:solidFill>
              </a:rPr>
              <a:pPr/>
              <a:t>‹nr.›</a:t>
            </a:fld>
            <a:endParaRPr lang="nl-NL">
              <a:solidFill>
                <a:srgbClr val="9BAB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407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987AC-6FF2-4C6C-9857-5A720BFEA2F1}" type="datetimeFigureOut">
              <a:rPr lang="nl-NL" smtClean="0">
                <a:solidFill>
                  <a:srgbClr val="9BAB26"/>
                </a:solidFill>
              </a:rPr>
              <a:pPr/>
              <a:t>1-4-2022</a:t>
            </a:fld>
            <a:endParaRPr lang="nl-NL">
              <a:solidFill>
                <a:srgbClr val="9BAB2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9BAB2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232F-D3BE-46A6-B6AC-907FB85118A5}" type="slidenum">
              <a:rPr lang="nl-NL" smtClean="0">
                <a:solidFill>
                  <a:srgbClr val="9BAB26"/>
                </a:solidFill>
              </a:rPr>
              <a:pPr/>
              <a:t>‹nr.›</a:t>
            </a:fld>
            <a:endParaRPr lang="nl-NL">
              <a:solidFill>
                <a:srgbClr val="9BAB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320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987AC-6FF2-4C6C-9857-5A720BFEA2F1}" type="datetimeFigureOut">
              <a:rPr lang="nl-NL" smtClean="0">
                <a:solidFill>
                  <a:srgbClr val="9BAB26"/>
                </a:solidFill>
              </a:rPr>
              <a:pPr/>
              <a:t>1-4-2022</a:t>
            </a:fld>
            <a:endParaRPr lang="nl-NL">
              <a:solidFill>
                <a:srgbClr val="9BAB2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srgbClr val="9BAB2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232F-D3BE-46A6-B6AC-907FB85118A5}" type="slidenum">
              <a:rPr lang="nl-NL" smtClean="0">
                <a:solidFill>
                  <a:srgbClr val="9BAB26"/>
                </a:solidFill>
              </a:rPr>
              <a:pPr/>
              <a:t>‹nr.›</a:t>
            </a:fld>
            <a:endParaRPr lang="nl-NL">
              <a:solidFill>
                <a:srgbClr val="9BAB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605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67E987AC-6FF2-4C6C-9857-5A720BFEA2F1}" type="datetimeFigureOut">
              <a:rPr lang="nl-NL" smtClean="0">
                <a:solidFill>
                  <a:srgbClr val="9BAB26"/>
                </a:solidFill>
              </a:rPr>
              <a:pPr/>
              <a:t>1-4-2022</a:t>
            </a:fld>
            <a:endParaRPr lang="nl-NL">
              <a:solidFill>
                <a:srgbClr val="9BAB2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nl-NL">
              <a:solidFill>
                <a:srgbClr val="9BAB2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31AC232F-D3BE-46A6-B6AC-907FB85118A5}" type="slidenum">
              <a:rPr lang="nl-NL" smtClean="0">
                <a:solidFill>
                  <a:srgbClr val="9BAB26"/>
                </a:solidFill>
              </a:rPr>
              <a:pPr/>
              <a:t>‹nr.›</a:t>
            </a:fld>
            <a:endParaRPr lang="nl-NL">
              <a:solidFill>
                <a:srgbClr val="9BAB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31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67E987AC-6FF2-4C6C-9857-5A720BFEA2F1}" type="datetimeFigureOut">
              <a:rPr lang="nl-NL" smtClean="0">
                <a:solidFill>
                  <a:srgbClr val="9BAB26"/>
                </a:solidFill>
              </a:rPr>
              <a:pPr/>
              <a:t>1-4-2022</a:t>
            </a:fld>
            <a:endParaRPr lang="nl-NL">
              <a:solidFill>
                <a:srgbClr val="9BAB2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nl-NL">
              <a:solidFill>
                <a:srgbClr val="9BAB2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31AC232F-D3BE-46A6-B6AC-907FB85118A5}" type="slidenum">
              <a:rPr lang="nl-NL" smtClean="0">
                <a:solidFill>
                  <a:srgbClr val="9BAB26"/>
                </a:solidFill>
              </a:rPr>
              <a:pPr/>
              <a:t>‹nr.›</a:t>
            </a:fld>
            <a:endParaRPr lang="nl-NL">
              <a:solidFill>
                <a:srgbClr val="9BAB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66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oltv.nl/video/de-constructie-van-bruggen-liggerbruggen-boogbruggen-en-tuibruggen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youtu.be/O6PEGmLojoY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youtube.com/watch?v=L1r7_N7IQyY" TargetMode="External"/><Relationship Id="rId4" Type="http://schemas.openxmlformats.org/officeDocument/2006/relationships/hyperlink" Target="https://www.youtube.com/watch?v=5jv3cmduTT0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mXpv_aV3j4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35.pn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/index.php?curid=408766" TargetMode="External"/><Relationship Id="rId3" Type="http://schemas.openxmlformats.org/officeDocument/2006/relationships/hyperlink" Target="https://commons.wikimedia.org/w/index.php?curid=408471" TargetMode="External"/><Relationship Id="rId7" Type="http://schemas.openxmlformats.org/officeDocument/2006/relationships/hyperlink" Target="https://commons.wikimedia.org/w/index.php?curid=413213" TargetMode="External"/><Relationship Id="rId2" Type="http://schemas.openxmlformats.org/officeDocument/2006/relationships/hyperlink" Target="https://commons.wikimedia.org/w/index.php?curid=3565689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commons.wikimedia.org/w/index.php?curid=3559424" TargetMode="External"/><Relationship Id="rId11" Type="http://schemas.openxmlformats.org/officeDocument/2006/relationships/hyperlink" Target="https://commons.wikimedia.org/w/index.php?curid=43395704" TargetMode="External"/><Relationship Id="rId5" Type="http://schemas.openxmlformats.org/officeDocument/2006/relationships/hyperlink" Target="https://commons.wikimedia.org/w/index.php?curid=3559441" TargetMode="External"/><Relationship Id="rId10" Type="http://schemas.openxmlformats.org/officeDocument/2006/relationships/hyperlink" Target="https://commons.wikimedia.org/w/index.php?curid=3559435" TargetMode="External"/><Relationship Id="rId4" Type="http://schemas.openxmlformats.org/officeDocument/2006/relationships/hyperlink" Target="https://commons.wikimedia.org/w/index.php?curid=3576885" TargetMode="External"/><Relationship Id="rId9" Type="http://schemas.openxmlformats.org/officeDocument/2006/relationships/hyperlink" Target="https://commons.wikimedia.org/w/index.php?curid=408717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stichtingvonk.nl" TargetMode="Externa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youtube.com/watch?v=tmtCfLQhIuA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cRbresKYQU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hyperlink" Target="https://youtu.be/vuVBlg9-FOo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vp7uvP_QXY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xt/fv9fs8tj4p17hdbh3hr72__w0000gn/T/com.microsoft.Word/WebArchiveCopyPasteTempFiles/overtoom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zelfbedieningsovertoom.nl/nl/veelgestelde-vragen/" TargetMode="External"/><Relationship Id="rId5" Type="http://schemas.openxmlformats.org/officeDocument/2006/relationships/image" Target="../media/image14.jpeg"/><Relationship Id="rId4" Type="http://schemas.openxmlformats.org/officeDocument/2006/relationships/hyperlink" Target="https://kaart.cc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file:////var/folders/xt/fv9fs8tj4p17hdbh3hr72__w0000gn/T/com.microsoft.Word/WebArchiveCopyPasteTempFiles/page16image2047978256" TargetMode="External"/><Relationship Id="rId7" Type="http://schemas.openxmlformats.org/officeDocument/2006/relationships/image" Target="file:////var/folders/xt/fv9fs8tj4p17hdbh3hr72__w0000gn/T/com.microsoft.Word/WebArchiveCopyPasteTempFiles/page19image2012677168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5" Type="http://schemas.openxmlformats.org/officeDocument/2006/relationships/image" Target="file:////var/folders/xt/fv9fs8tj4p17hdbh3hr72__w0000gn/T/com.microsoft.Word/WebArchiveCopyPasteTempFiles/page19image2012668656" TargetMode="External"/><Relationship Id="rId4" Type="http://schemas.openxmlformats.org/officeDocument/2006/relationships/image" Target="../media/image18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2.gif"/><Relationship Id="rId7" Type="http://schemas.openxmlformats.org/officeDocument/2006/relationships/image" Target="../media/image25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24.gif"/><Relationship Id="rId10" Type="http://schemas.openxmlformats.org/officeDocument/2006/relationships/image" Target="../media/image28.gif"/><Relationship Id="rId4" Type="http://schemas.openxmlformats.org/officeDocument/2006/relationships/image" Target="../media/image23.gif"/><Relationship Id="rId9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3AD076F-E6EC-2543-9BD3-0B883C718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0552" y="5065621"/>
            <a:ext cx="9067525" cy="1792379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l"/>
            <a:r>
              <a:rPr lang="nl-NL" sz="9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hefbrug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6336" y="4715558"/>
            <a:ext cx="2693835" cy="189925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CB7D015-D744-6A4E-8F11-86AD254E213A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14800" y="345233"/>
            <a:ext cx="3962191" cy="4254759"/>
          </a:xfrm>
          <a:prstGeom prst="rect">
            <a:avLst/>
          </a:prstGeom>
          <a:ln w="50800"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96425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142BA9-6C14-BF4F-BCC7-D635D9C7E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65716"/>
            <a:ext cx="9875520" cy="1356360"/>
          </a:xfrm>
        </p:spPr>
        <p:txBody>
          <a:bodyPr/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Boog…. Hang…. Tui….</a:t>
            </a:r>
          </a:p>
        </p:txBody>
      </p:sp>
      <p:pic>
        <p:nvPicPr>
          <p:cNvPr id="5" name="Afbeelding 1" descr="Afbeelding met tekst&#10;&#10;Automatisch gegenereerde beschrijving">
            <a:extLst>
              <a:ext uri="{FF2B5EF4-FFF2-40B4-BE49-F238E27FC236}">
                <a16:creationId xmlns:a16="http://schemas.microsoft.com/office/drawing/2014/main" id="{974CAFB1-D597-B74A-8A91-21C7108AC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104" y="1444978"/>
            <a:ext cx="9060094" cy="451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5939F947-DED3-1047-8FAD-E0EC4A8618AE}"/>
              </a:ext>
            </a:extLst>
          </p:cNvPr>
          <p:cNvSpPr txBox="1"/>
          <p:nvPr/>
        </p:nvSpPr>
        <p:spPr>
          <a:xfrm>
            <a:off x="976544" y="5960532"/>
            <a:ext cx="9939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https://schooltv.nl/video/de-constructie-van-bruggen-liggerbruggen-boogbruggen-en-tuibruggen/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2625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inhoud 8" descr="Afbeelding met kraan&#10;&#10;Automatisch gegenereerde beschrijving">
            <a:extLst>
              <a:ext uri="{FF2B5EF4-FFF2-40B4-BE49-F238E27FC236}">
                <a16:creationId xmlns:a16="http://schemas.microsoft.com/office/drawing/2014/main" id="{D685435B-D79E-CB48-8F84-1CC6BAFA8C9F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0127" y="534255"/>
            <a:ext cx="6771190" cy="569860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B2CB1B2-036E-F641-9611-61C33974D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Een brug te ver…. </a:t>
            </a:r>
          </a:p>
        </p:txBody>
      </p:sp>
      <p:pic>
        <p:nvPicPr>
          <p:cNvPr id="11" name="Spoken word.m4a">
            <a:hlinkClick r:id="" action="ppaction://media"/>
            <a:extLst>
              <a:ext uri="{FF2B5EF4-FFF2-40B4-BE49-F238E27FC236}">
                <a16:creationId xmlns:a16="http://schemas.microsoft.com/office/drawing/2014/main" id="{CB03507E-F75F-5845-801D-854705C2C6BD}"/>
              </a:ext>
            </a:extLst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9424" y="3379220"/>
            <a:ext cx="2030680" cy="1426267"/>
          </a:xfrm>
        </p:spPr>
      </p:pic>
    </p:spTree>
    <p:extLst>
      <p:ext uri="{BB962C8B-B14F-4D97-AF65-F5344CB8AC3E}">
        <p14:creationId xmlns:p14="http://schemas.microsoft.com/office/powerpoint/2010/main" val="21340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3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C7FAF-F3E1-FC4C-B9C4-C5E50B15E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lesbrug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B9EE793F-A88C-4244-8C35-8E7684E84AB1}"/>
              </a:ext>
            </a:extLst>
          </p:cNvPr>
          <p:cNvSpPr/>
          <p:nvPr/>
        </p:nvSpPr>
        <p:spPr>
          <a:xfrm>
            <a:off x="1143000" y="5727857"/>
            <a:ext cx="3437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https://youtu.be/O6PEGmLojoY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9DDA288-3FC3-4E42-993A-8C5ECD6141AA}"/>
              </a:ext>
            </a:extLst>
          </p:cNvPr>
          <p:cNvSpPr txBox="1"/>
          <p:nvPr/>
        </p:nvSpPr>
        <p:spPr>
          <a:xfrm>
            <a:off x="1143000" y="5358525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Bekijk het filmpje: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CC9AC80C-2D3B-A54E-9643-87AD1B7C36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41736" y="1555828"/>
            <a:ext cx="2392418" cy="318989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1" name="Afbeelding 1">
            <a:extLst>
              <a:ext uri="{FF2B5EF4-FFF2-40B4-BE49-F238E27FC236}">
                <a16:creationId xmlns:a16="http://schemas.microsoft.com/office/drawing/2014/main" id="{4951D029-4D8E-2747-AF86-385046168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4873" y="363595"/>
            <a:ext cx="5403223" cy="6130809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Kromme verbindingslijn 11">
            <a:extLst>
              <a:ext uri="{FF2B5EF4-FFF2-40B4-BE49-F238E27FC236}">
                <a16:creationId xmlns:a16="http://schemas.microsoft.com/office/drawing/2014/main" id="{97743979-6AB2-C141-90AD-671CBA057B3F}"/>
              </a:ext>
            </a:extLst>
          </p:cNvPr>
          <p:cNvCxnSpPr>
            <a:cxnSpLocks/>
          </p:cNvCxnSpPr>
          <p:nvPr/>
        </p:nvCxnSpPr>
        <p:spPr>
          <a:xfrm rot="16200000" flipH="1">
            <a:off x="9461788" y="2086455"/>
            <a:ext cx="513108" cy="1072253"/>
          </a:xfrm>
          <a:prstGeom prst="curvedConnector2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Kromme verbindingslijn 13">
            <a:extLst>
              <a:ext uri="{FF2B5EF4-FFF2-40B4-BE49-F238E27FC236}">
                <a16:creationId xmlns:a16="http://schemas.microsoft.com/office/drawing/2014/main" id="{441F863D-1302-9C44-8862-32ED015E7AE2}"/>
              </a:ext>
            </a:extLst>
          </p:cNvPr>
          <p:cNvCxnSpPr>
            <a:cxnSpLocks/>
          </p:cNvCxnSpPr>
          <p:nvPr/>
        </p:nvCxnSpPr>
        <p:spPr>
          <a:xfrm rot="5400000">
            <a:off x="7899041" y="2435374"/>
            <a:ext cx="1352521" cy="1213827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hoek 15">
            <a:extLst>
              <a:ext uri="{FF2B5EF4-FFF2-40B4-BE49-F238E27FC236}">
                <a16:creationId xmlns:a16="http://schemas.microsoft.com/office/drawing/2014/main" id="{5DE7401F-3815-9640-A10D-40259AC1D8D1}"/>
              </a:ext>
            </a:extLst>
          </p:cNvPr>
          <p:cNvSpPr/>
          <p:nvPr/>
        </p:nvSpPr>
        <p:spPr>
          <a:xfrm>
            <a:off x="8325895" y="2027299"/>
            <a:ext cx="1608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contragewicht</a:t>
            </a:r>
          </a:p>
        </p:txBody>
      </p:sp>
      <p:cxnSp>
        <p:nvCxnSpPr>
          <p:cNvPr id="17" name="Kromme verbindingslijn 16">
            <a:extLst>
              <a:ext uri="{FF2B5EF4-FFF2-40B4-BE49-F238E27FC236}">
                <a16:creationId xmlns:a16="http://schemas.microsoft.com/office/drawing/2014/main" id="{389B459D-42D7-F74F-BD5C-3CE5626B900B}"/>
              </a:ext>
            </a:extLst>
          </p:cNvPr>
          <p:cNvCxnSpPr/>
          <p:nvPr/>
        </p:nvCxnSpPr>
        <p:spPr>
          <a:xfrm rot="5400000" flipH="1" flipV="1">
            <a:off x="8541873" y="5018680"/>
            <a:ext cx="577478" cy="334516"/>
          </a:xfrm>
          <a:prstGeom prst="curvedConnector3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hoek 17">
            <a:extLst>
              <a:ext uri="{FF2B5EF4-FFF2-40B4-BE49-F238E27FC236}">
                <a16:creationId xmlns:a16="http://schemas.microsoft.com/office/drawing/2014/main" id="{03D04D04-C580-784E-9451-7BEEFA4E0FDD}"/>
              </a:ext>
            </a:extLst>
          </p:cNvPr>
          <p:cNvSpPr/>
          <p:nvPr/>
        </p:nvSpPr>
        <p:spPr>
          <a:xfrm>
            <a:off x="7885819" y="5430542"/>
            <a:ext cx="163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brugdek of val</a:t>
            </a:r>
          </a:p>
        </p:txBody>
      </p:sp>
    </p:spTree>
    <p:extLst>
      <p:ext uri="{BB962C8B-B14F-4D97-AF65-F5344CB8AC3E}">
        <p14:creationId xmlns:p14="http://schemas.microsoft.com/office/powerpoint/2010/main" val="179854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95090" y="4841991"/>
            <a:ext cx="11739594" cy="1719618"/>
          </a:xfr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br>
              <a:rPr lang="nl-NL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6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369531" y="3993639"/>
            <a:ext cx="114529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Groep 1 en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Brug-</a:t>
            </a:r>
            <a:r>
              <a:rPr kumimoji="0" lang="nl-NL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muz</a:t>
            </a:r>
            <a:r>
              <a:rPr lang="nl-NL" sz="54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iek</a:t>
            </a:r>
            <a:r>
              <a:rPr lang="nl-NL" sz="5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muziekles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B58D0A4-55C5-324B-B60A-C81CB0DDC0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5738" y="4841990"/>
            <a:ext cx="2520000" cy="171961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FF65BFF-4C9F-1F43-9F65-071B44D7D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3939" y="336302"/>
            <a:ext cx="3384000" cy="4438925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50538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143000" y="761999"/>
            <a:ext cx="9875520" cy="1379621"/>
          </a:xfrm>
        </p:spPr>
        <p:txBody>
          <a:bodyPr>
            <a:norm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Les 2: muziekles</a:t>
            </a:r>
            <a:b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143000" y="2057400"/>
            <a:ext cx="9162143" cy="4038600"/>
          </a:xfrm>
        </p:spPr>
        <p:txBody>
          <a:bodyPr/>
          <a:lstStyle/>
          <a:p>
            <a:endParaRPr lang="nl-N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None/>
            </a:pPr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Voorbereiding en benodigdheden:</a:t>
            </a:r>
          </a:p>
          <a:p>
            <a:pPr marL="45720" indent="0">
              <a:buNone/>
            </a:pPr>
            <a:endParaRPr lang="nl-N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 van te voren de materialen, zoals beschreven in de docentenhandleiding van de</a:t>
            </a:r>
            <a:br>
              <a:rPr lang="nl-NL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nl-NL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training, op de tafels klaar. </a:t>
            </a:r>
          </a:p>
          <a:p>
            <a:pPr marL="45720" indent="0">
              <a:buNone/>
            </a:pPr>
            <a:endParaRPr lang="nl-NL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None/>
            </a:pPr>
            <a:endParaRPr lang="nl-NL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None/>
            </a:pPr>
            <a:endParaRPr lang="nl-NL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None/>
            </a:pPr>
            <a:endParaRPr lang="nl-NL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3579" y="3975386"/>
            <a:ext cx="542591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963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FC3E595C-4433-8E43-B8D5-D441290E3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Muziek als brug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93132C2D-2857-1F41-AB41-19C11E7D5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69" y="1458236"/>
            <a:ext cx="542591" cy="542591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96482AD7-E8CF-E04C-9287-77A0AA38C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5243" y="316092"/>
            <a:ext cx="4649985" cy="6225814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48630B0A-C7F2-B943-B278-CF332E0EB38E}"/>
              </a:ext>
            </a:extLst>
          </p:cNvPr>
          <p:cNvSpPr/>
          <p:nvPr/>
        </p:nvSpPr>
        <p:spPr>
          <a:xfrm>
            <a:off x="367866" y="3428999"/>
            <a:ext cx="4946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hlinkClick r:id="rId4"/>
              </a:rPr>
              <a:t>https://www.youtube.com/watch?v=5jv3cmduTT0</a:t>
            </a:r>
            <a:r>
              <a:rPr lang="nl-NL" dirty="0"/>
              <a:t>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40EF520-236B-384C-94FB-0DA7BC0D2623}"/>
              </a:ext>
            </a:extLst>
          </p:cNvPr>
          <p:cNvSpPr txBox="1"/>
          <p:nvPr/>
        </p:nvSpPr>
        <p:spPr>
          <a:xfrm>
            <a:off x="367866" y="3086522"/>
            <a:ext cx="11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Filmpje 1</a:t>
            </a:r>
            <a:r>
              <a:rPr lang="nl-NL" dirty="0"/>
              <a:t>: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0CE7A9B7-04B0-2C4A-97E3-E3CD486787E2}"/>
              </a:ext>
            </a:extLst>
          </p:cNvPr>
          <p:cNvSpPr txBox="1"/>
          <p:nvPr/>
        </p:nvSpPr>
        <p:spPr>
          <a:xfrm>
            <a:off x="375497" y="4219628"/>
            <a:ext cx="11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Filmpje 2</a:t>
            </a:r>
            <a:r>
              <a:rPr lang="nl-NL" dirty="0"/>
              <a:t>: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1669FBA8-D88F-664F-AE6C-30104EBBE613}"/>
              </a:ext>
            </a:extLst>
          </p:cNvPr>
          <p:cNvSpPr/>
          <p:nvPr/>
        </p:nvSpPr>
        <p:spPr>
          <a:xfrm>
            <a:off x="409544" y="4588960"/>
            <a:ext cx="4904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hlinkClick r:id="rId5"/>
              </a:rPr>
              <a:t>https://www.youtube.com/watch?v=L1r7_N7IQyY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1343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D4F1D273-753E-9049-97A5-9C3CDDF29866}"/>
              </a:ext>
            </a:extLst>
          </p:cNvPr>
          <p:cNvSpPr/>
          <p:nvPr/>
        </p:nvSpPr>
        <p:spPr>
          <a:xfrm>
            <a:off x="5479067" y="2982102"/>
            <a:ext cx="14895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nl-NL" sz="5400" b="1" cap="none" spc="0" dirty="0">
                <a:ln/>
                <a:solidFill>
                  <a:srgbClr val="7030A0"/>
                </a:solidFill>
                <a:effectLst/>
              </a:rPr>
              <a:t>RAP</a:t>
            </a:r>
          </a:p>
        </p:txBody>
      </p:sp>
      <p:sp>
        <p:nvSpPr>
          <p:cNvPr id="7" name="Gebogen pijl 6">
            <a:extLst>
              <a:ext uri="{FF2B5EF4-FFF2-40B4-BE49-F238E27FC236}">
                <a16:creationId xmlns:a16="http://schemas.microsoft.com/office/drawing/2014/main" id="{81659BC6-BDFC-DB44-9681-26A10D865221}"/>
              </a:ext>
            </a:extLst>
          </p:cNvPr>
          <p:cNvSpPr/>
          <p:nvPr/>
        </p:nvSpPr>
        <p:spPr>
          <a:xfrm>
            <a:off x="7217923" y="583660"/>
            <a:ext cx="2266545" cy="2276272"/>
          </a:xfrm>
          <a:prstGeom prst="bentArrow">
            <a:avLst/>
          </a:prstGeom>
          <a:solidFill>
            <a:srgbClr val="E32D91"/>
          </a:solidFill>
          <a:ln>
            <a:solidFill>
              <a:srgbClr val="AC1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0" name="Lijntoelichting 1 9">
            <a:extLst>
              <a:ext uri="{FF2B5EF4-FFF2-40B4-BE49-F238E27FC236}">
                <a16:creationId xmlns:a16="http://schemas.microsoft.com/office/drawing/2014/main" id="{A4A45C9D-8C4A-7A4E-93BE-62CA9BC553D4}"/>
              </a:ext>
            </a:extLst>
          </p:cNvPr>
          <p:cNvSpPr/>
          <p:nvPr/>
        </p:nvSpPr>
        <p:spPr>
          <a:xfrm>
            <a:off x="7947497" y="2982102"/>
            <a:ext cx="3073941" cy="1175898"/>
          </a:xfrm>
          <a:prstGeom prst="borderCallout1">
            <a:avLst>
              <a:gd name="adj1" fmla="val 550"/>
              <a:gd name="adj2" fmla="val -105"/>
              <a:gd name="adj3" fmla="val 112500"/>
              <a:gd name="adj4" fmla="val -38333"/>
            </a:avLst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Waar komt het vandaan?</a:t>
            </a:r>
          </a:p>
        </p:txBody>
      </p:sp>
      <p:sp>
        <p:nvSpPr>
          <p:cNvPr id="11" name="Explosie 2 10">
            <a:extLst>
              <a:ext uri="{FF2B5EF4-FFF2-40B4-BE49-F238E27FC236}">
                <a16:creationId xmlns:a16="http://schemas.microsoft.com/office/drawing/2014/main" id="{7D76FC79-65B5-BD48-BC05-F221D5BD44CF}"/>
              </a:ext>
            </a:extLst>
          </p:cNvPr>
          <p:cNvSpPr/>
          <p:nvPr/>
        </p:nvSpPr>
        <p:spPr>
          <a:xfrm>
            <a:off x="4747097" y="2050280"/>
            <a:ext cx="2953449" cy="2786974"/>
          </a:xfrm>
          <a:prstGeom prst="irregularSeal2">
            <a:avLst/>
          </a:prstGeom>
          <a:blipFill dpi="0" rotWithShape="1">
            <a:blip r:embed="rId2">
              <a:alphaModFix amt="25477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Gebogen pijl 12">
            <a:extLst>
              <a:ext uri="{FF2B5EF4-FFF2-40B4-BE49-F238E27FC236}">
                <a16:creationId xmlns:a16="http://schemas.microsoft.com/office/drawing/2014/main" id="{563B2724-6E95-3D48-9095-DC407424B0E4}"/>
              </a:ext>
            </a:extLst>
          </p:cNvPr>
          <p:cNvSpPr/>
          <p:nvPr/>
        </p:nvSpPr>
        <p:spPr>
          <a:xfrm rot="11179050">
            <a:off x="2963174" y="4299118"/>
            <a:ext cx="2266545" cy="2276272"/>
          </a:xfrm>
          <a:prstGeom prst="bentArrow">
            <a:avLst/>
          </a:prstGeom>
          <a:solidFill>
            <a:srgbClr val="E32D91"/>
          </a:solidFill>
          <a:ln>
            <a:solidFill>
              <a:srgbClr val="AC1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4" name="Pijl in vier richtingen 13">
            <a:extLst>
              <a:ext uri="{FF2B5EF4-FFF2-40B4-BE49-F238E27FC236}">
                <a16:creationId xmlns:a16="http://schemas.microsoft.com/office/drawing/2014/main" id="{42AA81E1-F064-FB47-999D-3BB902AA41A6}"/>
              </a:ext>
            </a:extLst>
          </p:cNvPr>
          <p:cNvSpPr/>
          <p:nvPr/>
        </p:nvSpPr>
        <p:spPr>
          <a:xfrm rot="2018347">
            <a:off x="2502151" y="887087"/>
            <a:ext cx="3282599" cy="2577508"/>
          </a:xfrm>
          <a:prstGeom prst="quad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0A18851A-88CC-2245-A193-95A5D6C1ACC1}"/>
              </a:ext>
            </a:extLst>
          </p:cNvPr>
          <p:cNvSpPr txBox="1"/>
          <p:nvPr/>
        </p:nvSpPr>
        <p:spPr>
          <a:xfrm>
            <a:off x="9484466" y="937845"/>
            <a:ext cx="2051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Wat is een rap? 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515AE978-8DAC-EC41-8AE9-BA266AE4BBB8}"/>
              </a:ext>
            </a:extLst>
          </p:cNvPr>
          <p:cNvSpPr txBox="1"/>
          <p:nvPr/>
        </p:nvSpPr>
        <p:spPr>
          <a:xfrm>
            <a:off x="164100" y="5437254"/>
            <a:ext cx="3121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Wat hoort er nog mee bij?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064439D9-4474-4443-8E3D-72DCD0CD5E99}"/>
              </a:ext>
            </a:extLst>
          </p:cNvPr>
          <p:cNvSpPr txBox="1"/>
          <p:nvPr/>
        </p:nvSpPr>
        <p:spPr>
          <a:xfrm>
            <a:off x="808892" y="773723"/>
            <a:ext cx="28009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Welke rappers ken je? 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CF39FE24-052A-7948-82B5-E6FF86BDF593}"/>
              </a:ext>
            </a:extLst>
          </p:cNvPr>
          <p:cNvSpPr txBox="1"/>
          <p:nvPr/>
        </p:nvSpPr>
        <p:spPr>
          <a:xfrm>
            <a:off x="808892" y="3165231"/>
            <a:ext cx="35511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Wat weet je van breakdance?</a:t>
            </a:r>
          </a:p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Kan iemand het voordoen?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2EB1445C-9CEE-CB4A-9C00-3A372C7A95D3}"/>
              </a:ext>
            </a:extLst>
          </p:cNvPr>
          <p:cNvSpPr txBox="1"/>
          <p:nvPr/>
        </p:nvSpPr>
        <p:spPr>
          <a:xfrm>
            <a:off x="4454105" y="414096"/>
            <a:ext cx="3493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Wat weet je van beat-boxen?</a:t>
            </a:r>
          </a:p>
        </p:txBody>
      </p:sp>
      <p:sp>
        <p:nvSpPr>
          <p:cNvPr id="20" name="Gekromde pijl rechts 19">
            <a:extLst>
              <a:ext uri="{FF2B5EF4-FFF2-40B4-BE49-F238E27FC236}">
                <a16:creationId xmlns:a16="http://schemas.microsoft.com/office/drawing/2014/main" id="{8ADBFCCB-D3CD-374B-83D0-AC8F25146585}"/>
              </a:ext>
            </a:extLst>
          </p:cNvPr>
          <p:cNvSpPr/>
          <p:nvPr/>
        </p:nvSpPr>
        <p:spPr>
          <a:xfrm rot="17930079">
            <a:off x="6088162" y="4439972"/>
            <a:ext cx="1511528" cy="1558441"/>
          </a:xfrm>
          <a:prstGeom prst="curvedRightArrow">
            <a:avLst/>
          </a:prstGeom>
          <a:solidFill>
            <a:srgbClr val="AC1A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5733E91F-FB24-BA42-AC1E-057E9B52ADED}"/>
              </a:ext>
            </a:extLst>
          </p:cNvPr>
          <p:cNvSpPr txBox="1"/>
          <p:nvPr/>
        </p:nvSpPr>
        <p:spPr>
          <a:xfrm>
            <a:off x="7596555" y="4860581"/>
            <a:ext cx="3535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Wat vind je (nu) van rappen? </a:t>
            </a:r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552A19EF-88F5-6148-A998-4C939207D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01" y="278348"/>
            <a:ext cx="542591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5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EC22302-CA59-8B45-98C8-93CC45C60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032" y="546519"/>
            <a:ext cx="9875520" cy="1356360"/>
          </a:xfrm>
        </p:spPr>
        <p:txBody>
          <a:bodyPr/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Beatboxen met meester Kevin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F8A30A7E-DE14-414D-BD26-644341F340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0371" y="1984605"/>
            <a:ext cx="5115731" cy="3313628"/>
          </a:xfrm>
        </p:spPr>
        <p:txBody>
          <a:bodyPr/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Wie kan beatboxen? Laat eens horen! </a:t>
            </a:r>
          </a:p>
          <a:p>
            <a:pPr marL="45720" indent="0">
              <a:buNone/>
            </a:pP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Kan hij/zij uitleggen hoe je dat doet?</a:t>
            </a: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Bekijk het filmpje en doe maar mee!  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6F3585B1-0990-384F-9FB3-5A2C2C96C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900902"/>
            <a:ext cx="542591" cy="542591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7F5E1E41-3F57-CF40-B803-2D5A338FDAAF}"/>
              </a:ext>
            </a:extLst>
          </p:cNvPr>
          <p:cNvSpPr/>
          <p:nvPr/>
        </p:nvSpPr>
        <p:spPr>
          <a:xfrm>
            <a:off x="857059" y="4863196"/>
            <a:ext cx="4912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hlinkClick r:id="rId3"/>
              </a:rPr>
              <a:t>https://www.youtube.com/watch?v=jmXpv_aV3j4</a:t>
            </a:r>
            <a:r>
              <a:rPr lang="nl-NL" dirty="0"/>
              <a:t>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D9C314D-A2C8-A747-BB98-EDA9298AE40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999845"/>
            <a:ext cx="5734128" cy="3822752"/>
          </a:xfrm>
          <a:prstGeom prst="rect">
            <a:avLst/>
          </a:prstGeom>
          <a:ln w="381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31333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F5C20B-FFD5-1445-82A6-0CE97949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78" y="466530"/>
            <a:ext cx="9581261" cy="1337321"/>
          </a:xfrm>
        </p:spPr>
        <p:txBody>
          <a:bodyPr>
            <a:normAutofit/>
          </a:bodyPr>
          <a:lstStyle/>
          <a:p>
            <a:r>
              <a:rPr lang="nl-NL" sz="4000" dirty="0">
                <a:latin typeface="Arial" panose="020B0604020202020204" pitchFamily="34" charset="0"/>
                <a:cs typeface="Arial" panose="020B0604020202020204" pitchFamily="34" charset="0"/>
              </a:rPr>
              <a:t>Samen beatboxen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A79F0A-C7B3-AD4D-8EB6-FAB1EACFFB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6ECF419-B7E2-4A43-A08B-DF93E8C948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167319"/>
            <a:ext cx="5302771" cy="488020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A064BCA-4034-FB4D-A228-C54DBCF2BE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699" y="4597427"/>
            <a:ext cx="1598400" cy="112720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80027206-89E5-7440-95A9-DBD85CCFB1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353" y="4711030"/>
            <a:ext cx="1597042" cy="90000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40BD957B-2CDF-424B-8465-F43234CD32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229" y="1948003"/>
            <a:ext cx="4279793" cy="187710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4656D4B6-F45D-DA41-AF6D-1BFA65221A29}"/>
              </a:ext>
            </a:extLst>
          </p:cNvPr>
          <p:cNvSpPr txBox="1"/>
          <p:nvPr/>
        </p:nvSpPr>
        <p:spPr>
          <a:xfrm>
            <a:off x="779052" y="4223229"/>
            <a:ext cx="4293969" cy="18756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C8FC13D9-E3A0-344B-B7E4-4F73E4CACB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5269" y="896023"/>
            <a:ext cx="542591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78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27D63D-65CF-4741-A81D-E06398937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Maak jullie eigen brug-nummer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2EDD291-6FB5-EF43-A62B-38ADB3BBD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136" y="1522724"/>
            <a:ext cx="542591" cy="54259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C13B2D2-8553-494E-AD88-7A5A342FE2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760" y="2065315"/>
            <a:ext cx="5755846" cy="382523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9" name="5-puntige ster 8">
            <a:extLst>
              <a:ext uri="{FF2B5EF4-FFF2-40B4-BE49-F238E27FC236}">
                <a16:creationId xmlns:a16="http://schemas.microsoft.com/office/drawing/2014/main" id="{F2530147-3D3A-A24D-A948-7936796F3B65}"/>
              </a:ext>
            </a:extLst>
          </p:cNvPr>
          <p:cNvSpPr/>
          <p:nvPr/>
        </p:nvSpPr>
        <p:spPr>
          <a:xfrm rot="19879057">
            <a:off x="3279932" y="2361975"/>
            <a:ext cx="3029638" cy="2833015"/>
          </a:xfrm>
          <a:prstGeom prst="star5">
            <a:avLst/>
          </a:prstGeom>
          <a:ln w="38100">
            <a:solidFill>
              <a:srgbClr val="AC1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Team</a:t>
            </a:r>
            <a:b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Kevin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BB8188D-8AE9-E94E-9E48-03C7AFE3D669}"/>
              </a:ext>
            </a:extLst>
          </p:cNvPr>
          <p:cNvSpPr txBox="1"/>
          <p:nvPr/>
        </p:nvSpPr>
        <p:spPr>
          <a:xfrm>
            <a:off x="1860057" y="1596628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Maak 3 teams</a:t>
            </a:r>
          </a:p>
        </p:txBody>
      </p:sp>
      <p:sp>
        <p:nvSpPr>
          <p:cNvPr id="11" name="8-puntige ster 10">
            <a:extLst>
              <a:ext uri="{FF2B5EF4-FFF2-40B4-BE49-F238E27FC236}">
                <a16:creationId xmlns:a16="http://schemas.microsoft.com/office/drawing/2014/main" id="{08579B62-D947-D441-A0A3-DBE557CFC9ED}"/>
              </a:ext>
            </a:extLst>
          </p:cNvPr>
          <p:cNvSpPr/>
          <p:nvPr/>
        </p:nvSpPr>
        <p:spPr>
          <a:xfrm rot="1544352">
            <a:off x="1068459" y="4275167"/>
            <a:ext cx="2456761" cy="2396169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Team</a:t>
            </a:r>
          </a:p>
          <a:p>
            <a:pPr algn="ctr"/>
            <a:r>
              <a:rPr lang="nl-NL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Typhoon</a:t>
            </a:r>
            <a:endParaRPr lang="nl-NL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xplosie 1 6">
            <a:extLst>
              <a:ext uri="{FF2B5EF4-FFF2-40B4-BE49-F238E27FC236}">
                <a16:creationId xmlns:a16="http://schemas.microsoft.com/office/drawing/2014/main" id="{E69A2CBC-2459-8B46-BBAA-B0874EACDB82}"/>
              </a:ext>
            </a:extLst>
          </p:cNvPr>
          <p:cNvSpPr/>
          <p:nvPr/>
        </p:nvSpPr>
        <p:spPr>
          <a:xfrm>
            <a:off x="1325829" y="2358683"/>
            <a:ext cx="2809301" cy="2839598"/>
          </a:xfrm>
          <a:prstGeom prst="irregularSeal1">
            <a:avLst/>
          </a:prstGeom>
          <a:solidFill>
            <a:srgbClr val="AC1A63"/>
          </a:solidFill>
          <a:ln w="38100">
            <a:solidFill>
              <a:srgbClr val="AC1A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Team </a:t>
            </a:r>
            <a:b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Sor</a:t>
            </a:r>
            <a:endParaRPr lang="nl-NL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313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FBFD754C-7CB7-BC4A-A5C6-E4A8A211041D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7259854">
            <a:off x="382065" y="2720387"/>
            <a:ext cx="4149856" cy="23094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7BB5BA6-80C0-E24A-A91D-7E176F362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809" y="331762"/>
            <a:ext cx="9875520" cy="1356360"/>
          </a:xfrm>
        </p:spPr>
        <p:txBody>
          <a:bodyPr>
            <a:norm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Bruggen en staalconstructies</a:t>
            </a:r>
          </a:p>
        </p:txBody>
      </p:sp>
      <p:pic>
        <p:nvPicPr>
          <p:cNvPr id="9" name="Tijdelijke aanduiding voor inhoud 5">
            <a:extLst>
              <a:ext uri="{FF2B5EF4-FFF2-40B4-BE49-F238E27FC236}">
                <a16:creationId xmlns:a16="http://schemas.microsoft.com/office/drawing/2014/main" id="{CFB0F65B-64D1-2F4E-ADB3-A3093F1ECE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7891" y="1790112"/>
            <a:ext cx="3569677" cy="4759571"/>
          </a:xfrm>
          <a:prstGeom prst="rect">
            <a:avLst/>
          </a:prstGeom>
          <a:ln w="38100">
            <a:solidFill>
              <a:srgbClr val="9BAB26"/>
            </a:solidFill>
          </a:ln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52C9BE5-966C-7141-89B4-4FE4E7F9D58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7730" y="1790112"/>
            <a:ext cx="3569678" cy="4759571"/>
          </a:xfrm>
          <a:prstGeom prst="rect">
            <a:avLst/>
          </a:prstGeom>
          <a:ln w="38100">
            <a:solidFill>
              <a:srgbClr val="9BAB26"/>
            </a:solidFill>
          </a:ln>
        </p:spPr>
      </p:pic>
    </p:spTree>
    <p:extLst>
      <p:ext uri="{BB962C8B-B14F-4D97-AF65-F5344CB8AC3E}">
        <p14:creationId xmlns:p14="http://schemas.microsoft.com/office/powerpoint/2010/main" val="727977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AB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3000" y="259080"/>
            <a:ext cx="9875520" cy="1356360"/>
          </a:xfrm>
        </p:spPr>
        <p:txBody>
          <a:bodyPr>
            <a:normAutofit/>
          </a:bodyPr>
          <a:lstStyle/>
          <a:p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Aan de slag!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139028" y="1267097"/>
            <a:ext cx="4754880" cy="4813663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nl-NL" sz="2800" dirty="0">
              <a:solidFill>
                <a:srgbClr val="E32D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2800" dirty="0">
              <a:solidFill>
                <a:srgbClr val="E32D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070968" y="3510978"/>
            <a:ext cx="3230817" cy="2704995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Werkvolgorde:</a:t>
            </a:r>
          </a:p>
          <a:p>
            <a:pPr marL="45720" indent="0">
              <a:buNone/>
            </a:pPr>
            <a:endParaRPr lang="nl-NL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9653" y="1580329"/>
            <a:ext cx="4537250" cy="4299684"/>
          </a:xfrm>
          <a:prstGeom prst="rect">
            <a:avLst/>
          </a:prstGeom>
          <a:solidFill>
            <a:srgbClr val="FFFFFF"/>
          </a:solidFill>
          <a:ln w="76200" cap="sq">
            <a:solidFill>
              <a:srgbClr val="9BAB26"/>
            </a:solidFill>
            <a:miter lim="800000"/>
          </a:ln>
          <a:effectLst/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8352" y="1267097"/>
            <a:ext cx="5182851" cy="5182851"/>
          </a:xfrm>
          <a:prstGeom prst="rect">
            <a:avLst/>
          </a:prstGeom>
          <a:ln w="76200">
            <a:solidFill>
              <a:srgbClr val="9BAB26"/>
            </a:solidFill>
          </a:ln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785" y="2077623"/>
            <a:ext cx="6625079" cy="3056346"/>
          </a:xfrm>
          <a:prstGeom prst="rect">
            <a:avLst/>
          </a:prstGeom>
          <a:ln w="76200">
            <a:solidFill>
              <a:srgbClr val="9BAB26"/>
            </a:solidFill>
          </a:ln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136" y="1522724"/>
            <a:ext cx="542591" cy="542591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091" y="4140452"/>
            <a:ext cx="542591" cy="542591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578" y="4160065"/>
            <a:ext cx="2824214" cy="2465204"/>
          </a:xfrm>
          <a:prstGeom prst="rect">
            <a:avLst/>
          </a:prstGeom>
          <a:ln w="76200">
            <a:solidFill>
              <a:srgbClr val="9BAB26"/>
            </a:solidFill>
          </a:ln>
        </p:spPr>
      </p:pic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0578" y="316166"/>
            <a:ext cx="2782956" cy="2377940"/>
          </a:xfrm>
          <a:prstGeom prst="rect">
            <a:avLst/>
          </a:prstGeom>
          <a:noFill/>
          <a:ln w="76200">
            <a:solidFill>
              <a:srgbClr val="9BAB26"/>
            </a:solidFill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8146B91-AF82-4C4E-8F23-B9C58FCEC81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785" y="1215232"/>
            <a:ext cx="7048772" cy="5286579"/>
          </a:xfrm>
          <a:prstGeom prst="rect">
            <a:avLst/>
          </a:prstGeom>
          <a:ln w="76200">
            <a:solidFill>
              <a:srgbClr val="9BAB26"/>
            </a:solidFill>
          </a:ln>
        </p:spPr>
      </p:pic>
    </p:spTree>
    <p:extLst>
      <p:ext uri="{BB962C8B-B14F-4D97-AF65-F5344CB8AC3E}">
        <p14:creationId xmlns:p14="http://schemas.microsoft.com/office/powerpoint/2010/main" val="405183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E2244D-1580-BD4B-B4AF-3749F554E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362" y="332255"/>
            <a:ext cx="9875520" cy="1356360"/>
          </a:xfrm>
        </p:spPr>
        <p:txBody>
          <a:bodyPr/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Presentatie!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92F41B5-D600-CA44-86BE-65F252076A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4338" y="1492672"/>
            <a:ext cx="4754880" cy="4023360"/>
          </a:xfrm>
        </p:spPr>
        <p:txBody>
          <a:bodyPr/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Ieder groepje presenteert zijn nummer: de rap met beatboxen en breakdance. Bedenk ook een goede aankondiging.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Maak van jullie presentaties één lang nummer door er een bridge tussen te doen.  </a:t>
            </a:r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9B8C48F5-8FF7-A047-85A5-96957C1D24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317" y="4146215"/>
            <a:ext cx="4754563" cy="2377281"/>
          </a:xfrm>
          <a:prstGeom prst="rect">
            <a:avLst/>
          </a:prstGeom>
          <a:ln w="38100">
            <a:solidFill>
              <a:srgbClr val="9BAB26"/>
            </a:solidFill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7F8A076-4A6C-1B47-A8B4-6ABFBC17B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972" y="3157704"/>
            <a:ext cx="542591" cy="54259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75D0916-D068-0042-925F-81F76C25D8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6345" y="823826"/>
            <a:ext cx="4507561" cy="5699670"/>
          </a:xfrm>
          <a:prstGeom prst="rect">
            <a:avLst/>
          </a:prstGeom>
          <a:ln w="38100">
            <a:solidFill>
              <a:srgbClr val="9BAB26"/>
            </a:solidFill>
          </a:ln>
        </p:spPr>
      </p:pic>
    </p:spTree>
    <p:extLst>
      <p:ext uri="{BB962C8B-B14F-4D97-AF65-F5344CB8AC3E}">
        <p14:creationId xmlns:p14="http://schemas.microsoft.com/office/powerpoint/2010/main" val="3707884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Tijdelijke aanduiding voor inhoud 38">
            <a:extLst>
              <a:ext uri="{FF2B5EF4-FFF2-40B4-BE49-F238E27FC236}">
                <a16:creationId xmlns:a16="http://schemas.microsoft.com/office/drawing/2014/main" id="{0960CC16-D0C5-B149-80ED-9123559874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555" y="1737360"/>
            <a:ext cx="2558201" cy="402272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42F922D-3C82-0B44-9E09-5AC9420B3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Kijk in de docentenhandleiding voor een extra spelsuggestie</a:t>
            </a:r>
          </a:p>
        </p:txBody>
      </p:sp>
      <p:pic>
        <p:nvPicPr>
          <p:cNvPr id="39" name="Tijdelijke aanduiding voor inhoud 38">
            <a:extLst>
              <a:ext uri="{FF2B5EF4-FFF2-40B4-BE49-F238E27FC236}">
                <a16:creationId xmlns:a16="http://schemas.microsoft.com/office/drawing/2014/main" id="{04E8EF22-6326-2B4E-9C71-4275CC01E7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134" y="3548047"/>
            <a:ext cx="1610647" cy="2532713"/>
          </a:xfrm>
          <a:prstGeom prst="rect">
            <a:avLst/>
          </a:prstGeom>
        </p:spPr>
      </p:pic>
      <p:pic>
        <p:nvPicPr>
          <p:cNvPr id="41" name="Tijdelijke aanduiding voor inhoud 38">
            <a:extLst>
              <a:ext uri="{FF2B5EF4-FFF2-40B4-BE49-F238E27FC236}">
                <a16:creationId xmlns:a16="http://schemas.microsoft.com/office/drawing/2014/main" id="{E1EA3DFA-DE8B-2549-9F1C-41936BD5E4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77566">
            <a:off x="3591980" y="1851660"/>
            <a:ext cx="2558201" cy="4022725"/>
          </a:xfrm>
          <a:prstGeom prst="rect">
            <a:avLst/>
          </a:prstGeom>
        </p:spPr>
      </p:pic>
      <p:pic>
        <p:nvPicPr>
          <p:cNvPr id="42" name="Tijdelijke aanduiding voor inhoud 38">
            <a:extLst>
              <a:ext uri="{FF2B5EF4-FFF2-40B4-BE49-F238E27FC236}">
                <a16:creationId xmlns:a16="http://schemas.microsoft.com/office/drawing/2014/main" id="{2FB0B591-07AA-A041-BCC1-BCF3C96514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869" y="4010914"/>
            <a:ext cx="1610647" cy="2532713"/>
          </a:xfrm>
          <a:prstGeom prst="rect">
            <a:avLst/>
          </a:prstGeom>
        </p:spPr>
      </p:pic>
      <p:pic>
        <p:nvPicPr>
          <p:cNvPr id="43" name="Tijdelijke aanduiding voor inhoud 38">
            <a:extLst>
              <a:ext uri="{FF2B5EF4-FFF2-40B4-BE49-F238E27FC236}">
                <a16:creationId xmlns:a16="http://schemas.microsoft.com/office/drawing/2014/main" id="{BFD6067C-FC76-544F-A6B4-771B842813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5207">
            <a:off x="8331713" y="1965960"/>
            <a:ext cx="2558201" cy="4022725"/>
          </a:xfrm>
          <a:prstGeom prst="rect">
            <a:avLst/>
          </a:prstGeom>
        </p:spPr>
      </p:pic>
      <p:pic>
        <p:nvPicPr>
          <p:cNvPr id="44" name="Tijdelijke aanduiding voor inhoud 38">
            <a:extLst>
              <a:ext uri="{FF2B5EF4-FFF2-40B4-BE49-F238E27FC236}">
                <a16:creationId xmlns:a16="http://schemas.microsoft.com/office/drawing/2014/main" id="{D657CFF4-F290-BF44-8A5E-0AA9F50DAF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5207">
            <a:off x="7419292" y="3776647"/>
            <a:ext cx="1610647" cy="2532713"/>
          </a:xfrm>
          <a:prstGeom prst="rect">
            <a:avLst/>
          </a:prstGeom>
        </p:spPr>
      </p:pic>
      <p:pic>
        <p:nvPicPr>
          <p:cNvPr id="45" name="Tijdelijke aanduiding voor inhoud 38">
            <a:extLst>
              <a:ext uri="{FF2B5EF4-FFF2-40B4-BE49-F238E27FC236}">
                <a16:creationId xmlns:a16="http://schemas.microsoft.com/office/drawing/2014/main" id="{C76BF5D9-A992-2E4C-AB4A-B124411C14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99983">
            <a:off x="6096000" y="2209291"/>
            <a:ext cx="2558201" cy="4022725"/>
          </a:xfrm>
          <a:prstGeom prst="rect">
            <a:avLst/>
          </a:prstGeom>
        </p:spPr>
      </p:pic>
      <p:pic>
        <p:nvPicPr>
          <p:cNvPr id="46" name="Tijdelijke aanduiding voor inhoud 38">
            <a:extLst>
              <a:ext uri="{FF2B5EF4-FFF2-40B4-BE49-F238E27FC236}">
                <a16:creationId xmlns:a16="http://schemas.microsoft.com/office/drawing/2014/main" id="{68D31292-8FC7-4247-A26E-A4D85A2C15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99983">
            <a:off x="5183579" y="4019978"/>
            <a:ext cx="1610647" cy="253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95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18DBDA-D902-E444-92BB-0710A436E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Bronvermelding gebruikte gifjes en afbeeldingen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846FE1-AB16-EC4B-9D85-467D5228E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Door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Y_tambe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Y_tambe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&amp;#039;s file, CC BY-SA 3.0,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https://commons.wikimedia.org/w/index.php?curid=3565689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Door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Y_tambe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Y_tambe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&amp;#039;s file, CC BY 2.5,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https://commons.wikimedia.org/w/index.php?curid=408471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Door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Y_tambe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Y_tambe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&amp;#039;s file, CC BY-SA 3.0,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https://commons.wikimedia.org/w/index.php?curid=3576885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Door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Y_tambe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Y_tambe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&amp;#039;s file, CC BY-SA 3.0,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https://commons.wikimedia.org/w/index.php?curid=3559441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Door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Y_tambe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Y_tambe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&amp;#039;s file, CC BY-SA 3.0,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https://commons.wikimedia.org/w/index.php?curid=3559424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Door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Y_tambe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Y_tambe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&amp;#039;s file, CC BY 2.5,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https://commons.wikimedia.org/w/index.php?curid=413213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Door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Y_tambe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Y_tambe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&amp;#039;s file, CC BY 2.5,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https://commons.wikimedia.org/w/index.php?curid=408766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Door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Y_tambe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Y_tambe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&amp;#039;s file, CC BY 2.5,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https://commons.wikimedia.org/w/index.php?curid=408717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Door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Y_tambe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Y_tambe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&amp;#039;s file, CC BY-SA 3.0,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https://commons.wikimedia.org/w/index.php?curid=3559435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Door Onbekend -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own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scan, Publiek domein,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https://commons.wikimedia.org/w/index.php?curid=43395704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Afbeelding overtoom, met dank aan Stichting de Damwachters, Vereniging Erfgoed Leidschendam</a:t>
            </a:r>
          </a:p>
          <a:p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85814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9433" y="3105739"/>
            <a:ext cx="2482403" cy="1412384"/>
          </a:xfrm>
        </p:spPr>
        <p:txBody>
          <a:bodyPr>
            <a:normAutofit fontScale="90000"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Colofon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nl-NL" sz="4200" dirty="0">
                <a:latin typeface="Arial" panose="020B0604020202020204" pitchFamily="34" charset="0"/>
                <a:cs typeface="Arial" panose="020B0604020202020204" pitchFamily="34" charset="0"/>
              </a:rPr>
              <a:t>Disclaimer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2903924" y="824248"/>
            <a:ext cx="8459596" cy="5501907"/>
          </a:xfrm>
        </p:spPr>
        <p:txBody>
          <a:bodyPr>
            <a:noAutofit/>
          </a:bodyPr>
          <a:lstStyle/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Het format van dit project is ontwikkeld voor stichting Vonk, Waddinxveen door Annemieke Volmer en Ina Verkaik met behulp van de regeling Cultuureducatie met Kwaliteit van het Fonds voor Cultuurparticipatie.  </a:t>
            </a:r>
          </a:p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De foto’s zijn beschikbaar gesteld door: Historisch Genootschap Waddinxveen, Dick-Jan Thuis en Annemieke </a:t>
            </a:r>
            <a:r>
              <a:rPr lang="nl-NL" sz="1800" dirty="0" err="1">
                <a:latin typeface="Arial" panose="020B0604020202020204" pitchFamily="34" charset="0"/>
                <a:cs typeface="Arial" panose="020B0604020202020204" pitchFamily="34" charset="0"/>
              </a:rPr>
              <a:t>Volmer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Verhalen: Stella Speksnijder</a:t>
            </a:r>
          </a:p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Tekeningen: Ina Verkaik </a:t>
            </a:r>
          </a:p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Model ‘</a:t>
            </a:r>
            <a:r>
              <a:rPr lang="nl-NL" sz="1800" dirty="0" err="1">
                <a:latin typeface="Arial" panose="020B0604020202020204" pitchFamily="34" charset="0"/>
                <a:cs typeface="Arial" panose="020B0604020202020204" pitchFamily="34" charset="0"/>
              </a:rPr>
              <a:t>lesbrug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’: Henk </a:t>
            </a:r>
            <a:r>
              <a:rPr lang="nl-NL" sz="1800" dirty="0" err="1">
                <a:latin typeface="Arial" panose="020B0604020202020204" pitchFamily="34" charset="0"/>
                <a:cs typeface="Arial" panose="020B0604020202020204" pitchFamily="34" charset="0"/>
              </a:rPr>
              <a:t>Dicke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, ontwerper van de kist met materialen voor</a:t>
            </a:r>
            <a:b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evenwicht, contragewicht en katrollen.</a:t>
            </a:r>
          </a:p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Vormgeving: Marloes Scholte</a:t>
            </a:r>
          </a:p>
          <a:p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9BAB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makers van deze website hebben gebruikgemaakt van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BAB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rechtenvrij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9BAB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beeldmateriaal, of hebben rechthebbenden om toestemming gevraagd en waar bekend de bron vermeld. Bent u van mening dat u de rechthebbende bent van een of meer beelden in dit lesmateriaal, neem dan contact op met Stichting Vonk,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info@stichtingvonk.nl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3178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E5F17A-FEBA-E64C-A1B7-C7D291A23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Nog méér hefbruggen?</a:t>
            </a:r>
          </a:p>
        </p:txBody>
      </p:sp>
      <p:pic>
        <p:nvPicPr>
          <p:cNvPr id="7" name="Tijdelijke aanduiding voor inhoud 5">
            <a:extLst>
              <a:ext uri="{FF2B5EF4-FFF2-40B4-BE49-F238E27FC236}">
                <a16:creationId xmlns:a16="http://schemas.microsoft.com/office/drawing/2014/main" id="{BD15CAE4-B8D4-F24E-BE57-0853AEF67258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281" y="3211512"/>
            <a:ext cx="2286000" cy="1714500"/>
          </a:xfrm>
          <a:prstGeom prst="rect">
            <a:avLst/>
          </a:prstGeom>
          <a:ln w="38100">
            <a:solidFill>
              <a:srgbClr val="9BAB26"/>
            </a:solidFill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64E9475-EC67-6841-BDB7-ABD8D29F5E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063" y="1805355"/>
            <a:ext cx="4972937" cy="3736144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42A7DDA-73EA-7D41-B9F5-5A8A8F3EDC70}"/>
              </a:ext>
            </a:extLst>
          </p:cNvPr>
          <p:cNvSpPr/>
          <p:nvPr/>
        </p:nvSpPr>
        <p:spPr>
          <a:xfrm>
            <a:off x="1123063" y="581245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Bekijk het filmpje tot 0.24: </a:t>
            </a:r>
          </a:p>
          <a:p>
            <a:r>
              <a:rPr lang="nl-NL" dirty="0">
                <a:solidFill>
                  <a:srgbClr val="F59E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https://www.youtube.com/watch?v=tmtCfLQhIuA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4489C053-C6AB-084B-AE77-06941178268F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2416" y="2786576"/>
            <a:ext cx="2919045" cy="2754923"/>
          </a:xfrm>
          <a:prstGeom prst="rect">
            <a:avLst/>
          </a:prstGeom>
          <a:ln w="38100">
            <a:solidFill>
              <a:srgbClr val="9BAB26"/>
            </a:solidFill>
          </a:ln>
        </p:spPr>
      </p:pic>
    </p:spTree>
    <p:extLst>
      <p:ext uri="{BB962C8B-B14F-4D97-AF65-F5344CB8AC3E}">
        <p14:creationId xmlns:p14="http://schemas.microsoft.com/office/powerpoint/2010/main" val="3547089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42DF4-A99C-314C-996D-821955C29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423" y="609600"/>
            <a:ext cx="9875520" cy="1356360"/>
          </a:xfrm>
        </p:spPr>
        <p:txBody>
          <a:bodyPr/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Leonardo’s brug</a:t>
            </a:r>
          </a:p>
        </p:txBody>
      </p:sp>
      <p:pic>
        <p:nvPicPr>
          <p:cNvPr id="3073" name="Afbeelding 3">
            <a:extLst>
              <a:ext uri="{FF2B5EF4-FFF2-40B4-BE49-F238E27FC236}">
                <a16:creationId xmlns:a16="http://schemas.microsoft.com/office/drawing/2014/main" id="{32355794-ADDA-E640-AAC9-1B0602256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3875" y="1215342"/>
            <a:ext cx="5525927" cy="36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E07C24D2-B05F-C44F-96BE-22E43B14CC31}"/>
              </a:ext>
            </a:extLst>
          </p:cNvPr>
          <p:cNvSpPr txBox="1"/>
          <p:nvPr/>
        </p:nvSpPr>
        <p:spPr>
          <a:xfrm>
            <a:off x="449143" y="2026237"/>
            <a:ext cx="5307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https://www.youtube.com/watch?v=pcRbresKYQU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3013D68-E8C8-994E-9ACD-CC38EFC3C5B9}"/>
              </a:ext>
            </a:extLst>
          </p:cNvPr>
          <p:cNvSpPr txBox="1"/>
          <p:nvPr/>
        </p:nvSpPr>
        <p:spPr>
          <a:xfrm>
            <a:off x="8592772" y="5879068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https://youtu.be/vuVBlg9-FOo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856492C-A00D-BB4C-BA26-B41206D7A64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43" y="3352293"/>
            <a:ext cx="2340356" cy="253869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9CC8CBD-4B43-044C-B37A-10B125616B2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9074" y="3352292"/>
            <a:ext cx="1703039" cy="2538692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58C6DC05-E3EF-FF40-90C9-0D6960FE30B6}"/>
              </a:ext>
            </a:extLst>
          </p:cNvPr>
          <p:cNvSpPr txBox="1"/>
          <p:nvPr/>
        </p:nvSpPr>
        <p:spPr>
          <a:xfrm>
            <a:off x="449143" y="6063734"/>
            <a:ext cx="2039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Leonardo da Vinci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D6B2D3D-8D38-B443-92FA-9891A98A5F95}"/>
              </a:ext>
            </a:extLst>
          </p:cNvPr>
          <p:cNvSpPr txBox="1"/>
          <p:nvPr/>
        </p:nvSpPr>
        <p:spPr>
          <a:xfrm>
            <a:off x="3399074" y="5925234"/>
            <a:ext cx="2864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Zijn beroemdste schilderij:</a:t>
            </a:r>
          </a:p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De Mona Lisa</a:t>
            </a:r>
          </a:p>
        </p:txBody>
      </p:sp>
    </p:spTree>
    <p:extLst>
      <p:ext uri="{BB962C8B-B14F-4D97-AF65-F5344CB8AC3E}">
        <p14:creationId xmlns:p14="http://schemas.microsoft.com/office/powerpoint/2010/main" val="3719058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page1image46744176">
            <a:extLst>
              <a:ext uri="{FF2B5EF4-FFF2-40B4-BE49-F238E27FC236}">
                <a16:creationId xmlns:a16="http://schemas.microsoft.com/office/drawing/2014/main" id="{2DB9165D-4F5C-474C-A981-92AB3F933A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615517" y="808960"/>
            <a:ext cx="5525582" cy="599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DCE93098-F0DB-DE41-B538-A4D97784C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686" y="290500"/>
            <a:ext cx="9875520" cy="1356360"/>
          </a:xfrm>
        </p:spPr>
        <p:txBody>
          <a:bodyPr/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Schuitje varen, theetje drinken…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C3FC826A-FF2E-5945-A28B-C9DF8D01A43C}"/>
              </a:ext>
            </a:extLst>
          </p:cNvPr>
          <p:cNvSpPr txBox="1"/>
          <p:nvPr/>
        </p:nvSpPr>
        <p:spPr>
          <a:xfrm>
            <a:off x="6610426" y="4850446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Filmpje 1: 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C9008DD1-22D5-C94D-9882-A66F2A587C65}"/>
              </a:ext>
            </a:extLst>
          </p:cNvPr>
          <p:cNvSpPr txBox="1"/>
          <p:nvPr/>
        </p:nvSpPr>
        <p:spPr>
          <a:xfrm>
            <a:off x="7739949" y="4850446"/>
            <a:ext cx="3524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https://www.youtube.com/watch?v=hvp7uvP_QXY</a:t>
            </a:r>
            <a:r>
              <a:rPr lang="nl-NL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BA4B67AA-25FE-B94A-9F73-483749A8C34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88609" y="5995548"/>
            <a:ext cx="295108" cy="4915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5138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137C9A-25A5-9942-953F-111222E68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454" y="370142"/>
            <a:ext cx="9875520" cy="1356360"/>
          </a:xfrm>
        </p:spPr>
        <p:txBody>
          <a:bodyPr/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…varen we naar de overtoom ….</a:t>
            </a: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26551282-516C-E441-B357-8B11869C8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2115" y="278709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1027" name="Afbeelding 1">
            <a:extLst>
              <a:ext uri="{FF2B5EF4-FFF2-40B4-BE49-F238E27FC236}">
                <a16:creationId xmlns:a16="http://schemas.microsoft.com/office/drawing/2014/main" id="{AEA3F934-E71C-534A-9EF2-8A70C8198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217" y="1433712"/>
            <a:ext cx="7083947" cy="4460665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E19ECFC0-44FA-0140-8B97-A5E95C3377FB}"/>
              </a:ext>
            </a:extLst>
          </p:cNvPr>
          <p:cNvSpPr/>
          <p:nvPr/>
        </p:nvSpPr>
        <p:spPr>
          <a:xfrm>
            <a:off x="9997670" y="6118526"/>
            <a:ext cx="1859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indent="0">
              <a:buNone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https://kaart.cc/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955CE6B-FE0D-8542-B88F-40B30D987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9230" y="1433712"/>
            <a:ext cx="3334652" cy="4460665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583AD953-D857-2C4E-A0D6-1FAB7868B959}"/>
              </a:ext>
            </a:extLst>
          </p:cNvPr>
          <p:cNvSpPr txBox="1"/>
          <p:nvPr/>
        </p:nvSpPr>
        <p:spPr>
          <a:xfrm>
            <a:off x="475217" y="6118526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Filmpje 2: 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C2499835-5945-A546-A4FD-AB87850EF2F6}"/>
              </a:ext>
            </a:extLst>
          </p:cNvPr>
          <p:cNvSpPr txBox="1"/>
          <p:nvPr/>
        </p:nvSpPr>
        <p:spPr>
          <a:xfrm>
            <a:off x="1571877" y="6118526"/>
            <a:ext cx="6254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https://zelfbedieningsovertoom.nl/nl/veelgestelde-vragen/</a:t>
            </a:r>
            <a:endParaRPr lang="nl-N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7726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page1image27083376">
            <a:extLst>
              <a:ext uri="{FF2B5EF4-FFF2-40B4-BE49-F238E27FC236}">
                <a16:creationId xmlns:a16="http://schemas.microsoft.com/office/drawing/2014/main" id="{5ACB660A-AB3C-C647-9272-3C95643A1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999968" y="1004439"/>
            <a:ext cx="3715045" cy="494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81FD4DE-72A9-DF41-BC11-88CEF4DC6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717" y="246308"/>
            <a:ext cx="9875520" cy="1356360"/>
          </a:xfrm>
        </p:spPr>
        <p:txBody>
          <a:bodyPr>
            <a:norm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Katrol: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ka-trol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nl-NL" dirty="0" err="1">
                <a:latin typeface="Arial" panose="020B0604020202020204" pitchFamily="34" charset="0"/>
                <a:cs typeface="Arial" panose="020B0604020202020204" pitchFamily="34" charset="0"/>
              </a:rPr>
              <a:t>kat-rol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A3C74F3D-9B7A-8946-AAD1-D9CB76E0D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0446968D-0F1D-7943-812E-2C64401FD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17" name="Afbeelding 1">
            <a:extLst>
              <a:ext uri="{FF2B5EF4-FFF2-40B4-BE49-F238E27FC236}">
                <a16:creationId xmlns:a16="http://schemas.microsoft.com/office/drawing/2014/main" id="{FA786687-9102-684F-87D0-49FCD1142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4873" y="363595"/>
            <a:ext cx="5403223" cy="6130809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5D2888F3-9EAC-024E-B0E3-E65E873CA157}"/>
              </a:ext>
            </a:extLst>
          </p:cNvPr>
          <p:cNvSpPr txBox="1"/>
          <p:nvPr/>
        </p:nvSpPr>
        <p:spPr>
          <a:xfrm>
            <a:off x="8390749" y="2016062"/>
            <a:ext cx="176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contragewicht</a:t>
            </a:r>
          </a:p>
        </p:txBody>
      </p:sp>
      <p:cxnSp>
        <p:nvCxnSpPr>
          <p:cNvPr id="25" name="Kromme verbindingslijn 24">
            <a:extLst>
              <a:ext uri="{FF2B5EF4-FFF2-40B4-BE49-F238E27FC236}">
                <a16:creationId xmlns:a16="http://schemas.microsoft.com/office/drawing/2014/main" id="{099624A6-DC26-8340-A70C-942B2F61416C}"/>
              </a:ext>
            </a:extLst>
          </p:cNvPr>
          <p:cNvCxnSpPr>
            <a:cxnSpLocks/>
          </p:cNvCxnSpPr>
          <p:nvPr/>
        </p:nvCxnSpPr>
        <p:spPr>
          <a:xfrm rot="16200000" flipH="1">
            <a:off x="9461788" y="2086455"/>
            <a:ext cx="513108" cy="1072253"/>
          </a:xfrm>
          <a:prstGeom prst="curvedConnector2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Kromme verbindingslijn 31">
            <a:extLst>
              <a:ext uri="{FF2B5EF4-FFF2-40B4-BE49-F238E27FC236}">
                <a16:creationId xmlns:a16="http://schemas.microsoft.com/office/drawing/2014/main" id="{45833FB8-1E6A-3348-AD11-696FC284EF0A}"/>
              </a:ext>
            </a:extLst>
          </p:cNvPr>
          <p:cNvCxnSpPr>
            <a:cxnSpLocks/>
          </p:cNvCxnSpPr>
          <p:nvPr/>
        </p:nvCxnSpPr>
        <p:spPr>
          <a:xfrm rot="5400000">
            <a:off x="7899042" y="2442159"/>
            <a:ext cx="1352521" cy="1213827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kstvak 41">
            <a:extLst>
              <a:ext uri="{FF2B5EF4-FFF2-40B4-BE49-F238E27FC236}">
                <a16:creationId xmlns:a16="http://schemas.microsoft.com/office/drawing/2014/main" id="{5219EDF2-7751-1641-9399-ECF8B5C13A4F}"/>
              </a:ext>
            </a:extLst>
          </p:cNvPr>
          <p:cNvSpPr txBox="1"/>
          <p:nvPr/>
        </p:nvSpPr>
        <p:spPr>
          <a:xfrm>
            <a:off x="7968388" y="5404338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brugdek of val</a:t>
            </a:r>
          </a:p>
        </p:txBody>
      </p:sp>
      <p:cxnSp>
        <p:nvCxnSpPr>
          <p:cNvPr id="44" name="Kromme verbindingslijn 43">
            <a:extLst>
              <a:ext uri="{FF2B5EF4-FFF2-40B4-BE49-F238E27FC236}">
                <a16:creationId xmlns:a16="http://schemas.microsoft.com/office/drawing/2014/main" id="{E900ED47-9CD2-374F-9E78-A12F501AEC86}"/>
              </a:ext>
            </a:extLst>
          </p:cNvPr>
          <p:cNvCxnSpPr/>
          <p:nvPr/>
        </p:nvCxnSpPr>
        <p:spPr>
          <a:xfrm rot="5400000" flipH="1" flipV="1">
            <a:off x="8541873" y="5018680"/>
            <a:ext cx="577478" cy="334516"/>
          </a:xfrm>
          <a:prstGeom prst="curvedConnector3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4218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DD5048-206F-3241-90E8-381BFC6E2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921" y="620196"/>
            <a:ext cx="9875520" cy="1356360"/>
          </a:xfrm>
        </p:spPr>
        <p:txBody>
          <a:bodyPr/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Soorten bruggen </a:t>
            </a:r>
            <a:br>
              <a:rPr lang="nl-NL" dirty="0"/>
            </a:br>
            <a:endParaRPr lang="nl-NL" dirty="0"/>
          </a:p>
        </p:txBody>
      </p:sp>
      <p:pic>
        <p:nvPicPr>
          <p:cNvPr id="5" name="Afbeelding 40" descr="page16image2047978256">
            <a:extLst>
              <a:ext uri="{FF2B5EF4-FFF2-40B4-BE49-F238E27FC236}">
                <a16:creationId xmlns:a16="http://schemas.microsoft.com/office/drawing/2014/main" id="{6567DBA1-409C-384F-852E-36501A8BDF1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921" y="1829805"/>
            <a:ext cx="4754563" cy="189341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</p:pic>
      <p:pic>
        <p:nvPicPr>
          <p:cNvPr id="7" name="Afbeelding 42" descr="page19image2012668656">
            <a:extLst>
              <a:ext uri="{FF2B5EF4-FFF2-40B4-BE49-F238E27FC236}">
                <a16:creationId xmlns:a16="http://schemas.microsoft.com/office/drawing/2014/main" id="{70166323-78B8-F540-916F-8CFC32602D2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9760" y="1543062"/>
            <a:ext cx="4754563" cy="2182249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F078B4C-5ABC-934E-84F0-253047C85A92}"/>
              </a:ext>
            </a:extLst>
          </p:cNvPr>
          <p:cNvSpPr txBox="1"/>
          <p:nvPr/>
        </p:nvSpPr>
        <p:spPr>
          <a:xfrm>
            <a:off x="3285823" y="3395455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Klapbrug in 1812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4A1DDFD-34E8-7841-B448-1762D8FDC566}"/>
              </a:ext>
            </a:extLst>
          </p:cNvPr>
          <p:cNvSpPr txBox="1"/>
          <p:nvPr/>
        </p:nvSpPr>
        <p:spPr>
          <a:xfrm>
            <a:off x="6123992" y="3379016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Draaibrug in 1900/1910</a:t>
            </a:r>
          </a:p>
        </p:txBody>
      </p:sp>
      <p:pic>
        <p:nvPicPr>
          <p:cNvPr id="9" name="Afbeelding 41" descr="page19image2012677168">
            <a:extLst>
              <a:ext uri="{FF2B5EF4-FFF2-40B4-BE49-F238E27FC236}">
                <a16:creationId xmlns:a16="http://schemas.microsoft.com/office/drawing/2014/main" id="{4F11EFAB-FA53-CD4F-BC60-4FC1C1614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921" y="4552325"/>
            <a:ext cx="4754563" cy="1966652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8D0C09D-007E-6545-8001-38017B4DE2A7}"/>
              </a:ext>
            </a:extLst>
          </p:cNvPr>
          <p:cNvSpPr txBox="1"/>
          <p:nvPr/>
        </p:nvSpPr>
        <p:spPr>
          <a:xfrm>
            <a:off x="3292768" y="6158976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Klapbrug in 1930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6A10E7F-DCBA-F04E-B8D4-75B8508E589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2844" y="3954201"/>
            <a:ext cx="3521479" cy="256477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4596B49-7D45-994C-826E-2CE96D086AE6}"/>
              </a:ext>
            </a:extLst>
          </p:cNvPr>
          <p:cNvSpPr txBox="1"/>
          <p:nvPr/>
        </p:nvSpPr>
        <p:spPr>
          <a:xfrm>
            <a:off x="7335519" y="6149645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Hefbrug in 1936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C92A8C6-9E67-154F-B875-DCD62A59CE65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99495" y="5810491"/>
            <a:ext cx="295108" cy="491554"/>
          </a:xfrm>
          <a:prstGeom prst="rect">
            <a:avLst/>
          </a:prstGeom>
          <a:noFill/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44FC0120-5E1C-EB4B-991E-15D63AD80DE7}"/>
              </a:ext>
            </a:extLst>
          </p:cNvPr>
          <p:cNvSpPr txBox="1"/>
          <p:nvPr/>
        </p:nvSpPr>
        <p:spPr>
          <a:xfrm>
            <a:off x="522921" y="3953104"/>
            <a:ext cx="4433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Bruggen over de Gouwe bij Waddinxveen</a:t>
            </a:r>
          </a:p>
        </p:txBody>
      </p:sp>
    </p:spTree>
    <p:extLst>
      <p:ext uri="{BB962C8B-B14F-4D97-AF65-F5344CB8AC3E}">
        <p14:creationId xmlns:p14="http://schemas.microsoft.com/office/powerpoint/2010/main" val="2048357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0CE2B594-BDA1-F14F-9E48-DD170D02A6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70992" y="646923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En hoe bewegen ze? 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0A46272B-A999-DC4C-A914-216E0006A9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449" y="4599989"/>
            <a:ext cx="2237330" cy="1666708"/>
          </a:xfrm>
          <a:prstGeom prst="rect">
            <a:avLst/>
          </a:prstGeom>
        </p:spPr>
      </p:pic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8C1D0998-421F-844D-9817-5C147B6FF0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0987" y="2099385"/>
            <a:ext cx="2187851" cy="216470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12CBF90-5CEC-5749-8B14-367C31AD1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449" y="2099385"/>
            <a:ext cx="2161043" cy="2160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864230E-A39A-2D43-86D0-BECFCF6EED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2779" y="2099385"/>
            <a:ext cx="2218549" cy="217403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BAA5DD6-CDFE-2245-9784-3F9E4D347FE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11462" y="5810491"/>
            <a:ext cx="295108" cy="491554"/>
          </a:xfrm>
          <a:prstGeom prst="rect">
            <a:avLst/>
          </a:prstGeom>
          <a:noFill/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7046E96-F8E1-6142-BE1A-9BE4FE524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2779" y="4599989"/>
            <a:ext cx="2263086" cy="16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nimatie">
            <a:extLst>
              <a:ext uri="{FF2B5EF4-FFF2-40B4-BE49-F238E27FC236}">
                <a16:creationId xmlns:a16="http://schemas.microsoft.com/office/drawing/2014/main" id="{1413F385-8DC3-BF4D-83DC-2EF4E137E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6047" y="2099385"/>
            <a:ext cx="2248680" cy="218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nimatie">
            <a:extLst>
              <a:ext uri="{FF2B5EF4-FFF2-40B4-BE49-F238E27FC236}">
                <a16:creationId xmlns:a16="http://schemas.microsoft.com/office/drawing/2014/main" id="{02702C95-A81C-0646-9FDC-BC471235E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6047" y="4599989"/>
            <a:ext cx="2255668" cy="167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nimatie">
            <a:extLst>
              <a:ext uri="{FF2B5EF4-FFF2-40B4-BE49-F238E27FC236}">
                <a16:creationId xmlns:a16="http://schemas.microsoft.com/office/drawing/2014/main" id="{14C74E5A-AB66-DB49-B24D-EA71E3BD4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0987" y="4599989"/>
            <a:ext cx="2265213" cy="167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336864"/>
      </p:ext>
    </p:extLst>
  </p:cSld>
  <p:clrMapOvr>
    <a:masterClrMapping/>
  </p:clrMapOvr>
</p:sld>
</file>

<file path=ppt/theme/theme1.xml><?xml version="1.0" encoding="utf-8"?>
<a:theme xmlns:a="http://schemas.openxmlformats.org/drawingml/2006/main" name="1_Basis">
  <a:themeElements>
    <a:clrScheme name="Aangepast 7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9BAB26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931</Words>
  <Application>Microsoft Office PowerPoint</Application>
  <PresentationFormat>Breedbeeld</PresentationFormat>
  <Paragraphs>112</Paragraphs>
  <Slides>24</Slides>
  <Notes>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24</vt:i4>
      </vt:variant>
    </vt:vector>
  </HeadingPairs>
  <TitlesOfParts>
    <vt:vector size="29" baseType="lpstr">
      <vt:lpstr>Arial</vt:lpstr>
      <vt:lpstr>Calibri</vt:lpstr>
      <vt:lpstr>Corbel</vt:lpstr>
      <vt:lpstr>1_Basis</vt:lpstr>
      <vt:lpstr>Basis</vt:lpstr>
      <vt:lpstr>PowerPoint-presentatie</vt:lpstr>
      <vt:lpstr>Bruggen en staalconstructies</vt:lpstr>
      <vt:lpstr>Nog méér hefbruggen?</vt:lpstr>
      <vt:lpstr>Leonardo’s brug</vt:lpstr>
      <vt:lpstr>Schuitje varen, theetje drinken…</vt:lpstr>
      <vt:lpstr>…varen we naar de overtoom ….</vt:lpstr>
      <vt:lpstr>Katrol: ka-trol of kat-rol?</vt:lpstr>
      <vt:lpstr>Soorten bruggen  </vt:lpstr>
      <vt:lpstr>En hoe bewegen ze? </vt:lpstr>
      <vt:lpstr>Boog…. Hang…. Tui….</vt:lpstr>
      <vt:lpstr>Een brug te ver…. </vt:lpstr>
      <vt:lpstr>De lesbrug</vt:lpstr>
      <vt:lpstr> </vt:lpstr>
      <vt:lpstr>Les 2: muziekles </vt:lpstr>
      <vt:lpstr>Muziek als brug</vt:lpstr>
      <vt:lpstr>PowerPoint-presentatie</vt:lpstr>
      <vt:lpstr>Beatboxen met meester Kevin</vt:lpstr>
      <vt:lpstr>Samen beatboxen</vt:lpstr>
      <vt:lpstr>Maak jullie eigen brug-nummer</vt:lpstr>
      <vt:lpstr>Aan de slag! </vt:lpstr>
      <vt:lpstr>Presentatie! </vt:lpstr>
      <vt:lpstr>Kijk in de docentenhandleiding voor een extra spelsuggestie</vt:lpstr>
      <vt:lpstr>Bronvermelding gebruikte gifjes en afbeeldingen</vt:lpstr>
      <vt:lpstr>Colofon       Disclaimer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 stap met Jet en Jan</dc:title>
  <dc:creator>annemieke volmer</dc:creator>
  <cp:lastModifiedBy>Ingrid Ranftl</cp:lastModifiedBy>
  <cp:revision>372</cp:revision>
  <dcterms:created xsi:type="dcterms:W3CDTF">2018-10-17T08:49:50Z</dcterms:created>
  <dcterms:modified xsi:type="dcterms:W3CDTF">2022-04-01T09:55:02Z</dcterms:modified>
</cp:coreProperties>
</file>