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444" r:id="rId2"/>
    <p:sldId id="360" r:id="rId3"/>
    <p:sldId id="443" r:id="rId4"/>
    <p:sldId id="411" r:id="rId5"/>
    <p:sldId id="413" r:id="rId6"/>
    <p:sldId id="409" r:id="rId7"/>
    <p:sldId id="424" r:id="rId8"/>
    <p:sldId id="436" r:id="rId9"/>
    <p:sldId id="364" r:id="rId10"/>
    <p:sldId id="406" r:id="rId11"/>
    <p:sldId id="405" r:id="rId12"/>
    <p:sldId id="439" r:id="rId13"/>
    <p:sldId id="392" r:id="rId14"/>
    <p:sldId id="401" r:id="rId15"/>
    <p:sldId id="400" r:id="rId16"/>
    <p:sldId id="394" r:id="rId17"/>
    <p:sldId id="408" r:id="rId18"/>
    <p:sldId id="399" r:id="rId19"/>
    <p:sldId id="395" r:id="rId20"/>
    <p:sldId id="442" r:id="rId21"/>
    <p:sldId id="417" r:id="rId22"/>
    <p:sldId id="426" r:id="rId23"/>
    <p:sldId id="416" r:id="rId24"/>
    <p:sldId id="419" r:id="rId25"/>
    <p:sldId id="418" r:id="rId26"/>
    <p:sldId id="438" r:id="rId27"/>
    <p:sldId id="447" r:id="rId28"/>
    <p:sldId id="389" r:id="rId29"/>
    <p:sldId id="381" r:id="rId30"/>
    <p:sldId id="382" r:id="rId31"/>
    <p:sldId id="446" r:id="rId32"/>
    <p:sldId id="441" r:id="rId33"/>
    <p:sldId id="387" r:id="rId34"/>
    <p:sldId id="384" r:id="rId35"/>
    <p:sldId id="421" r:id="rId36"/>
    <p:sldId id="433" r:id="rId37"/>
    <p:sldId id="386" r:id="rId38"/>
    <p:sldId id="388" r:id="rId39"/>
    <p:sldId id="430"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31+4Dtr+DkI/RLKLSG0Rg==" hashData="m8wEANv7zaN2FS505wrz4RGVrHb6EUlNzM1hfUL1JUe6FiCTe0/hyfy0hg/FoIpuT1osjYSYI5S/6/NtAhz/IA=="/>
  <p:extLst>
    <p:ext uri="{521415D9-36F7-43E2-AB2F-B90AF26B5E84}">
      <p14:sectionLst xmlns:p14="http://schemas.microsoft.com/office/powerpoint/2010/main">
        <p14:section name="Standaardsectie" id="{D785409E-A797-8345-8FB7-28A7B2412433}">
          <p14:sldIdLst>
            <p14:sldId id="444"/>
            <p14:sldId id="360"/>
            <p14:sldId id="443"/>
            <p14:sldId id="411"/>
            <p14:sldId id="413"/>
            <p14:sldId id="409"/>
            <p14:sldId id="424"/>
            <p14:sldId id="436"/>
            <p14:sldId id="364"/>
            <p14:sldId id="406"/>
            <p14:sldId id="405"/>
            <p14:sldId id="439"/>
            <p14:sldId id="392"/>
            <p14:sldId id="401"/>
            <p14:sldId id="400"/>
            <p14:sldId id="394"/>
            <p14:sldId id="408"/>
            <p14:sldId id="399"/>
            <p14:sldId id="395"/>
            <p14:sldId id="442"/>
            <p14:sldId id="417"/>
            <p14:sldId id="426"/>
            <p14:sldId id="416"/>
            <p14:sldId id="419"/>
            <p14:sldId id="418"/>
            <p14:sldId id="438"/>
            <p14:sldId id="447"/>
            <p14:sldId id="389"/>
            <p14:sldId id="381"/>
            <p14:sldId id="382"/>
            <p14:sldId id="446"/>
            <p14:sldId id="441"/>
            <p14:sldId id="387"/>
            <p14:sldId id="384"/>
            <p14:sldId id="421"/>
            <p14:sldId id="433"/>
            <p14:sldId id="386"/>
            <p14:sldId id="388"/>
            <p14:sldId id="4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B26"/>
    <a:srgbClr val="B93E7B"/>
    <a:srgbClr val="B95062"/>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86" autoAdjust="0"/>
    <p:restoredTop sz="94674"/>
  </p:normalViewPr>
  <p:slideViewPr>
    <p:cSldViewPr snapToGrid="0" snapToObjects="1">
      <p:cViewPr varScale="1">
        <p:scale>
          <a:sx n="55" d="100"/>
          <a:sy n="55" d="100"/>
        </p:scale>
        <p:origin x="100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a:t>Klik om de stijl te bewerken</a:t>
            </a:r>
            <a:endParaRPr lang="en-US"/>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lvl1pPr>
              <a:defRPr>
                <a:solidFill>
                  <a:srgbClr val="FFFFFF"/>
                </a:solidFill>
              </a:defRPr>
            </a:lvl1pPr>
          </a:lstStyle>
          <a:p>
            <a:fld id="{67E987AC-6FF2-4C6C-9857-5A720BFEA2F1}" type="datetimeFigureOut">
              <a:rPr lang="nl-NL" smtClean="0"/>
              <a:pPr/>
              <a:t>18-12-2019</a:t>
            </a:fld>
            <a:endParaRPr lang="nl-N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N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1AC232F-D3BE-46A6-B6AC-907FB85118A5}" type="slidenum">
              <a:rPr lang="nl-NL" smtClean="0"/>
              <a:pPr/>
              <a:t>‹nr.›</a:t>
            </a:fld>
            <a:endParaRPr lang="nl-N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94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371988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24238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61097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a:t>Klik om de stijl te bewerken</a:t>
            </a:r>
            <a:endParaRPr lang="en-US"/>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43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6" name="Footer Placeholder 5"/>
          <p:cNvSpPr>
            <a:spLocks noGrp="1"/>
          </p:cNvSpPr>
          <p:nvPr>
            <p:ph type="ftr" sz="quarter" idx="11"/>
          </p:nvPr>
        </p:nvSpPr>
        <p:spPr/>
        <p:txBody>
          <a:bodyPr/>
          <a:lstStyle/>
          <a:p>
            <a:endParaRPr lang="nl-NL">
              <a:solidFill>
                <a:srgbClr val="9BAB26"/>
              </a:solidFill>
            </a:endParaRPr>
          </a:p>
        </p:txBody>
      </p:sp>
      <p:sp>
        <p:nvSpPr>
          <p:cNvPr id="7" name="Slide Number Placeholder 6"/>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54451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8" name="Footer Placeholder 7"/>
          <p:cNvSpPr>
            <a:spLocks noGrp="1"/>
          </p:cNvSpPr>
          <p:nvPr>
            <p:ph type="ftr" sz="quarter" idx="11"/>
          </p:nvPr>
        </p:nvSpPr>
        <p:spPr/>
        <p:txBody>
          <a:bodyPr/>
          <a:lstStyle/>
          <a:p>
            <a:endParaRPr lang="nl-NL">
              <a:solidFill>
                <a:srgbClr val="9BAB26"/>
              </a:solidFill>
            </a:endParaRPr>
          </a:p>
        </p:txBody>
      </p:sp>
      <p:sp>
        <p:nvSpPr>
          <p:cNvPr id="9" name="Slide Number Placeholder 8"/>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121340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4" name="Footer Placeholder 3"/>
          <p:cNvSpPr>
            <a:spLocks noGrp="1"/>
          </p:cNvSpPr>
          <p:nvPr>
            <p:ph type="ftr" sz="quarter" idx="11"/>
          </p:nvPr>
        </p:nvSpPr>
        <p:spPr/>
        <p:txBody>
          <a:bodyPr/>
          <a:lstStyle/>
          <a:p>
            <a:endParaRPr lang="nl-NL">
              <a:solidFill>
                <a:srgbClr val="9BAB26"/>
              </a:solidFill>
            </a:endParaRPr>
          </a:p>
        </p:txBody>
      </p:sp>
      <p:sp>
        <p:nvSpPr>
          <p:cNvPr id="5" name="Slide Number Placeholder 4"/>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1191792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3" name="Footer Placeholder 2"/>
          <p:cNvSpPr>
            <a:spLocks noGrp="1"/>
          </p:cNvSpPr>
          <p:nvPr>
            <p:ph type="ftr" sz="quarter" idx="11"/>
          </p:nvPr>
        </p:nvSpPr>
        <p:spPr/>
        <p:txBody>
          <a:bodyPr/>
          <a:lstStyle/>
          <a:p>
            <a:endParaRPr lang="nl-NL">
              <a:solidFill>
                <a:srgbClr val="9BAB26"/>
              </a:solidFill>
            </a:endParaRPr>
          </a:p>
        </p:txBody>
      </p:sp>
      <p:sp>
        <p:nvSpPr>
          <p:cNvPr id="4" name="Slide Number Placeholder 3"/>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52653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de stijl te bewerken</a:t>
            </a:r>
            <a:endParaRPr lang="en-US"/>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6" name="Footer Placeholder 5"/>
          <p:cNvSpPr>
            <a:spLocks noGrp="1"/>
          </p:cNvSpPr>
          <p:nvPr>
            <p:ph type="ftr" sz="quarter" idx="11"/>
          </p:nvPr>
        </p:nvSpPr>
        <p:spPr/>
        <p:txBody>
          <a:bodyPr/>
          <a:lstStyle/>
          <a:p>
            <a:endParaRPr lang="nl-NL">
              <a:solidFill>
                <a:srgbClr val="9BAB26"/>
              </a:solidFill>
            </a:endParaRPr>
          </a:p>
        </p:txBody>
      </p:sp>
      <p:sp>
        <p:nvSpPr>
          <p:cNvPr id="7" name="Slide Number Placeholder 6"/>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743928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de stijl te bewerken</a:t>
            </a:r>
            <a:endParaRPr lang="en-US"/>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6" name="Footer Placeholder 5"/>
          <p:cNvSpPr>
            <a:spLocks noGrp="1"/>
          </p:cNvSpPr>
          <p:nvPr>
            <p:ph type="ftr" sz="quarter" idx="11"/>
          </p:nvPr>
        </p:nvSpPr>
        <p:spPr/>
        <p:txBody>
          <a:bodyPr/>
          <a:lstStyle/>
          <a:p>
            <a:endParaRPr lang="nl-NL">
              <a:solidFill>
                <a:srgbClr val="9BAB26"/>
              </a:solidFill>
            </a:endParaRPr>
          </a:p>
        </p:txBody>
      </p:sp>
      <p:sp>
        <p:nvSpPr>
          <p:cNvPr id="7" name="Slide Number Placeholder 6"/>
          <p:cNvSpPr>
            <a:spLocks noGrp="1"/>
          </p:cNvSpPr>
          <p:nvPr>
            <p:ph type="sldNum" sz="quarter" idx="12"/>
          </p:nvPr>
        </p:nvSpPr>
        <p:spPr/>
        <p:txBody>
          <a:body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832206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7E987AC-6FF2-4C6C-9857-5A720BFEA2F1}" type="datetimeFigureOut">
              <a:rPr lang="nl-NL" smtClean="0">
                <a:solidFill>
                  <a:srgbClr val="9BAB26"/>
                </a:solidFill>
              </a:rPr>
              <a:pPr/>
              <a:t>18-12-2019</a:t>
            </a:fld>
            <a:endParaRPr lang="nl-NL">
              <a:solidFill>
                <a:srgbClr val="9BAB26"/>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nl-NL">
              <a:solidFill>
                <a:srgbClr val="9BAB26"/>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1AC232F-D3BE-46A6-B6AC-907FB85118A5}" type="slidenum">
              <a:rPr lang="nl-NL" smtClean="0">
                <a:solidFill>
                  <a:srgbClr val="9BAB26"/>
                </a:solidFill>
              </a:rPr>
              <a:pPr/>
              <a:t>‹nr.›</a:t>
            </a:fld>
            <a:endParaRPr lang="nl-NL">
              <a:solidFill>
                <a:srgbClr val="9BAB26"/>
              </a:solidFill>
            </a:endParaRPr>
          </a:p>
        </p:txBody>
      </p:sp>
    </p:spTree>
    <p:extLst>
      <p:ext uri="{BB962C8B-B14F-4D97-AF65-F5344CB8AC3E}">
        <p14:creationId xmlns:p14="http://schemas.microsoft.com/office/powerpoint/2010/main" val="2195027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tif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media" Target="../media/media7.m4a"/><Relationship Id="rId18" Type="http://schemas.openxmlformats.org/officeDocument/2006/relationships/audio" Target="../media/media9.m4a"/><Relationship Id="rId26" Type="http://schemas.openxmlformats.org/officeDocument/2006/relationships/audio" Target="../media/media13.m4a"/><Relationship Id="rId3" Type="http://schemas.microsoft.com/office/2007/relationships/media" Target="../media/media2.m4a"/><Relationship Id="rId21" Type="http://schemas.microsoft.com/office/2007/relationships/media" Target="../media/media11.m4a"/><Relationship Id="rId7" Type="http://schemas.microsoft.com/office/2007/relationships/media" Target="../media/media4.m4a"/><Relationship Id="rId12" Type="http://schemas.openxmlformats.org/officeDocument/2006/relationships/audio" Target="../media/media6.m4a"/><Relationship Id="rId17" Type="http://schemas.microsoft.com/office/2007/relationships/media" Target="../media/media9.m4a"/><Relationship Id="rId25" Type="http://schemas.microsoft.com/office/2007/relationships/media" Target="../media/media13.m4a"/><Relationship Id="rId2" Type="http://schemas.openxmlformats.org/officeDocument/2006/relationships/audio" Target="../media/media1.m4a"/><Relationship Id="rId16" Type="http://schemas.openxmlformats.org/officeDocument/2006/relationships/audio" Target="../media/media8.m4a"/><Relationship Id="rId20" Type="http://schemas.openxmlformats.org/officeDocument/2006/relationships/audio" Target="../media/media10.m4a"/><Relationship Id="rId29" Type="http://schemas.openxmlformats.org/officeDocument/2006/relationships/image" Target="../media/image36.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24" Type="http://schemas.openxmlformats.org/officeDocument/2006/relationships/audio" Target="../media/media12.m4a"/><Relationship Id="rId5" Type="http://schemas.microsoft.com/office/2007/relationships/media" Target="../media/media3.m4a"/><Relationship Id="rId15" Type="http://schemas.microsoft.com/office/2007/relationships/media" Target="../media/media8.m4a"/><Relationship Id="rId23" Type="http://schemas.microsoft.com/office/2007/relationships/media" Target="../media/media12.m4a"/><Relationship Id="rId28" Type="http://schemas.openxmlformats.org/officeDocument/2006/relationships/image" Target="../media/image35.tiff"/><Relationship Id="rId10" Type="http://schemas.openxmlformats.org/officeDocument/2006/relationships/audio" Target="../media/media5.m4a"/><Relationship Id="rId19" Type="http://schemas.microsoft.com/office/2007/relationships/media" Target="../media/media10.m4a"/><Relationship Id="rId31" Type="http://schemas.openxmlformats.org/officeDocument/2006/relationships/image" Target="../media/image37.tiff"/><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 Id="rId22" Type="http://schemas.openxmlformats.org/officeDocument/2006/relationships/audio" Target="../media/media11.m4a"/><Relationship Id="rId27" Type="http://schemas.openxmlformats.org/officeDocument/2006/relationships/slideLayout" Target="../slideLayouts/slideLayout2.xml"/><Relationship Id="rId30"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9.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8.jpeg"/><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43.jpeg"/><Relationship Id="rId11" Type="http://schemas.openxmlformats.org/officeDocument/2006/relationships/image" Target="../media/image47.jpeg"/><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45.jpeg"/><Relationship Id="rId1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4.jpeg"/><Relationship Id="rId4" Type="http://schemas.openxmlformats.org/officeDocument/2006/relationships/image" Target="../media/image53.tiff"/></Relationships>
</file>

<file path=ppt/slides/_rels/slide33.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slideLayout" Target="../slideLayouts/slideLayout8.xml"/><Relationship Id="rId7" Type="http://schemas.openxmlformats.org/officeDocument/2006/relationships/image" Target="../media/image58.tiff"/><Relationship Id="rId12" Type="http://schemas.openxmlformats.org/officeDocument/2006/relationships/image" Target="../media/image6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7.tiff"/><Relationship Id="rId11" Type="http://schemas.openxmlformats.org/officeDocument/2006/relationships/image" Target="../media/image6.png"/><Relationship Id="rId5" Type="http://schemas.openxmlformats.org/officeDocument/2006/relationships/image" Target="../media/image56.tiff"/><Relationship Id="rId10" Type="http://schemas.openxmlformats.org/officeDocument/2006/relationships/image" Target="../media/image60.tiff"/><Relationship Id="rId4" Type="http://schemas.openxmlformats.org/officeDocument/2006/relationships/image" Target="../media/image55.tiff"/><Relationship Id="rId9" Type="http://schemas.openxmlformats.org/officeDocument/2006/relationships/image" Target="../media/image59.tiff"/></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png"/><Relationship Id="rId7" Type="http://schemas.openxmlformats.org/officeDocument/2006/relationships/image" Target="../media/image53.tiff"/><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51.tiff"/><Relationship Id="rId5" Type="http://schemas.openxmlformats.org/officeDocument/2006/relationships/image" Target="../media/image37.tiff"/><Relationship Id="rId4" Type="http://schemas.openxmlformats.org/officeDocument/2006/relationships/image" Target="../media/image65.tiff"/></Relationships>
</file>

<file path=ppt/slides/_rels/slide36.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4.xml"/><Relationship Id="rId4" Type="http://schemas.openxmlformats.org/officeDocument/2006/relationships/image" Target="../media/image74.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319" y="216846"/>
            <a:ext cx="11761360" cy="4631929"/>
          </a:xfrm>
          <a:solidFill>
            <a:schemeClr val="accent1"/>
          </a:solidFill>
        </p:spPr>
        <p:txBody>
          <a:bodyPr/>
          <a:lstStyle/>
          <a:p>
            <a:endParaRPr lang="nl-NL" sz="6000" dirty="0">
              <a:solidFill>
                <a:srgbClr val="9BAB26"/>
              </a:solidFill>
              <a:latin typeface="Arial" panose="020B0604020202020204" pitchFamily="34" charset="0"/>
              <a:cs typeface="Arial" panose="020B0604020202020204" pitchFamily="34" charset="0"/>
            </a:endParaRPr>
          </a:p>
        </p:txBody>
      </p:sp>
      <p:sp>
        <p:nvSpPr>
          <p:cNvPr id="4" name="Tijdelijke aanduiding voor tekst 3">
            <a:extLst>
              <a:ext uri="{FF2B5EF4-FFF2-40B4-BE49-F238E27FC236}">
                <a16:creationId xmlns:a16="http://schemas.microsoft.com/office/drawing/2014/main" id="{A3AD076F-E6EC-2543-9BD3-0B883C718E9B}"/>
              </a:ext>
            </a:extLst>
          </p:cNvPr>
          <p:cNvSpPr>
            <a:spLocks noGrp="1"/>
          </p:cNvSpPr>
          <p:nvPr>
            <p:ph type="body" idx="1"/>
          </p:nvPr>
        </p:nvSpPr>
        <p:spPr>
          <a:xfrm>
            <a:off x="215320" y="4848775"/>
            <a:ext cx="9067525" cy="1792379"/>
          </a:xfrm>
          <a:solidFill>
            <a:schemeClr val="accent1"/>
          </a:solidFill>
        </p:spPr>
        <p:txBody>
          <a:bodyPr>
            <a:noAutofit/>
          </a:bodyPr>
          <a:lstStyle/>
          <a:p>
            <a:pPr algn="l"/>
            <a:r>
              <a:rPr lang="nl-NL" sz="5400" dirty="0">
                <a:solidFill>
                  <a:schemeClr val="bg1"/>
                </a:solidFill>
                <a:latin typeface="Arial" panose="020B0604020202020204" pitchFamily="34" charset="0"/>
                <a:cs typeface="Arial" panose="020B0604020202020204" pitchFamily="34" charset="0"/>
              </a:rPr>
              <a:t>Wat heeft meneer de Uil gevonden? </a:t>
            </a:r>
          </a:p>
        </p:txBody>
      </p:sp>
      <p:pic>
        <p:nvPicPr>
          <p:cNvPr id="7" name="Afbeelding 6"/>
          <p:cNvPicPr>
            <a:picLocks noChangeAspect="1"/>
          </p:cNvPicPr>
          <p:nvPr/>
        </p:nvPicPr>
        <p:blipFill>
          <a:blip r:embed="rId2"/>
          <a:stretch>
            <a:fillRect/>
          </a:stretch>
        </p:blipFill>
        <p:spPr>
          <a:xfrm>
            <a:off x="9282844" y="4741904"/>
            <a:ext cx="2693835" cy="1899250"/>
          </a:xfrm>
          <a:prstGeom prst="rect">
            <a:avLst/>
          </a:prstGeom>
        </p:spPr>
      </p:pic>
      <p:pic>
        <p:nvPicPr>
          <p:cNvPr id="10" name="Afbeelding 9">
            <a:extLst>
              <a:ext uri="{FF2B5EF4-FFF2-40B4-BE49-F238E27FC236}">
                <a16:creationId xmlns:a16="http://schemas.microsoft.com/office/drawing/2014/main" id="{29E7CF7E-347E-FB48-BBD0-C5310B4FA48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tretch>
            <a:fillRect/>
          </a:stretch>
        </p:blipFill>
        <p:spPr>
          <a:xfrm>
            <a:off x="383461" y="381616"/>
            <a:ext cx="8899383" cy="3047384"/>
          </a:xfrm>
          <a:prstGeom prst="rect">
            <a:avLst/>
          </a:prstGeom>
        </p:spPr>
      </p:pic>
      <p:pic>
        <p:nvPicPr>
          <p:cNvPr id="11" name="Afbeelding 10" descr="Afbeelding met dier, vissen&#10;&#10;Automatisch gegenereerde beschrijving">
            <a:extLst>
              <a:ext uri="{FF2B5EF4-FFF2-40B4-BE49-F238E27FC236}">
                <a16:creationId xmlns:a16="http://schemas.microsoft.com/office/drawing/2014/main" id="{B4DBEC16-5B7B-3545-BA6D-7C6157BA5E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1986" y="-979442"/>
            <a:ext cx="6858000" cy="6858000"/>
          </a:xfrm>
          <a:prstGeom prst="rect">
            <a:avLst/>
          </a:prstGeom>
        </p:spPr>
      </p:pic>
    </p:spTree>
    <p:extLst>
      <p:ext uri="{BB962C8B-B14F-4D97-AF65-F5344CB8AC3E}">
        <p14:creationId xmlns:p14="http://schemas.microsoft.com/office/powerpoint/2010/main" val="33940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5DC2F-1F5C-0346-92CE-0B6E9B853192}"/>
              </a:ext>
            </a:extLst>
          </p:cNvPr>
          <p:cNvSpPr>
            <a:spLocks noGrp="1"/>
          </p:cNvSpPr>
          <p:nvPr>
            <p:ph type="title"/>
          </p:nvPr>
        </p:nvSpPr>
        <p:spPr>
          <a:xfrm>
            <a:off x="573157" y="444138"/>
            <a:ext cx="9875520" cy="1356360"/>
          </a:xfrm>
        </p:spPr>
        <p:txBody>
          <a:bodyPr>
            <a:normAutofit/>
          </a:bodyPr>
          <a:lstStyle/>
          <a:p>
            <a:r>
              <a:rPr lang="nl-NL" dirty="0">
                <a:latin typeface="Arial" panose="020B0604020202020204" pitchFamily="34" charset="0"/>
                <a:cs typeface="Arial" panose="020B0604020202020204" pitchFamily="34" charset="0"/>
              </a:rPr>
              <a:t>Kringgesprek</a:t>
            </a:r>
            <a:br>
              <a:rPr lang="nl-NL" dirty="0"/>
            </a:br>
            <a:r>
              <a:rPr lang="nl-NL" sz="1600" dirty="0">
                <a:solidFill>
                  <a:srgbClr val="00B0F0"/>
                </a:solidFill>
                <a:latin typeface="Arial" panose="020B0604020202020204" pitchFamily="34" charset="0"/>
                <a:cs typeface="Arial" panose="020B0604020202020204" pitchFamily="34" charset="0"/>
              </a:rPr>
              <a:t>* De leerkracht praat weer via de handpop meneer de Uil </a:t>
            </a:r>
            <a:endParaRPr lang="nl-NL" sz="1600" dirty="0">
              <a:latin typeface="Arial" panose="020B0604020202020204" pitchFamily="34" charset="0"/>
              <a:cs typeface="Arial" panose="020B0604020202020204" pitchFamily="34" charset="0"/>
            </a:endParaRPr>
          </a:p>
        </p:txBody>
      </p:sp>
      <p:pic>
        <p:nvPicPr>
          <p:cNvPr id="5" name="Tijdelijke aanduiding voor inhoud 4">
            <a:extLst>
              <a:ext uri="{FF2B5EF4-FFF2-40B4-BE49-F238E27FC236}">
                <a16:creationId xmlns:a16="http://schemas.microsoft.com/office/drawing/2014/main" id="{99FDC50D-9953-8341-803E-A0861B420254}"/>
              </a:ext>
            </a:extLst>
          </p:cNvPr>
          <p:cNvPicPr>
            <a:picLocks noGrp="1" noChangeAspect="1"/>
          </p:cNvPicPr>
          <p:nvPr>
            <p:ph sz="half" idx="2"/>
          </p:nvPr>
        </p:nvPicPr>
        <p:blipFill>
          <a:blip r:embed="rId2"/>
          <a:stretch>
            <a:fillRect/>
          </a:stretch>
        </p:blipFill>
        <p:spPr>
          <a:xfrm>
            <a:off x="850105" y="1800498"/>
            <a:ext cx="7981662" cy="4493172"/>
          </a:xfrm>
          <a:ln w="38100">
            <a:solidFill>
              <a:schemeClr val="accent1"/>
            </a:solidFill>
          </a:ln>
        </p:spPr>
      </p:pic>
      <p:pic>
        <p:nvPicPr>
          <p:cNvPr id="4" name="Afbeelding 3">
            <a:extLst>
              <a:ext uri="{FF2B5EF4-FFF2-40B4-BE49-F238E27FC236}">
                <a16:creationId xmlns:a16="http://schemas.microsoft.com/office/drawing/2014/main" id="{DF5959E5-1213-1D48-9C61-A9DE800A74BA}"/>
              </a:ext>
            </a:extLst>
          </p:cNvPr>
          <p:cNvPicPr>
            <a:picLocks noChangeAspect="1"/>
          </p:cNvPicPr>
          <p:nvPr/>
        </p:nvPicPr>
        <p:blipFill>
          <a:blip r:embed="rId3"/>
          <a:stretch>
            <a:fillRect/>
          </a:stretch>
        </p:blipFill>
        <p:spPr>
          <a:xfrm>
            <a:off x="6096000" y="1122318"/>
            <a:ext cx="542591" cy="542591"/>
          </a:xfrm>
          <a:prstGeom prst="rect">
            <a:avLst/>
          </a:prstGeom>
        </p:spPr>
      </p:pic>
    </p:spTree>
    <p:extLst>
      <p:ext uri="{BB962C8B-B14F-4D97-AF65-F5344CB8AC3E}">
        <p14:creationId xmlns:p14="http://schemas.microsoft.com/office/powerpoint/2010/main" val="1533201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AD4C2-6A60-9C45-9524-51EA67B31181}"/>
              </a:ext>
            </a:extLst>
          </p:cNvPr>
          <p:cNvSpPr>
            <a:spLocks noGrp="1"/>
          </p:cNvSpPr>
          <p:nvPr>
            <p:ph type="title"/>
          </p:nvPr>
        </p:nvSpPr>
        <p:spPr>
          <a:xfrm>
            <a:off x="987357" y="327497"/>
            <a:ext cx="9875520" cy="1356360"/>
          </a:xfrm>
        </p:spPr>
        <p:txBody>
          <a:bodyPr/>
          <a:lstStyle/>
          <a:p>
            <a:r>
              <a:rPr lang="nl-NL" dirty="0"/>
              <a:t>Heel lang geleden</a:t>
            </a:r>
          </a:p>
        </p:txBody>
      </p:sp>
      <p:pic>
        <p:nvPicPr>
          <p:cNvPr id="10" name="Tijdelijke aanduiding voor inhoud 9">
            <a:extLst>
              <a:ext uri="{FF2B5EF4-FFF2-40B4-BE49-F238E27FC236}">
                <a16:creationId xmlns:a16="http://schemas.microsoft.com/office/drawing/2014/main" id="{DED731E8-D7D5-6841-BB3E-2F1B3DFA4351}"/>
              </a:ext>
            </a:extLst>
          </p:cNvPr>
          <p:cNvPicPr>
            <a:picLocks noGrp="1" noChangeAspect="1"/>
          </p:cNvPicPr>
          <p:nvPr>
            <p:ph sz="half" idx="4294967295"/>
          </p:nvPr>
        </p:nvPicPr>
        <p:blipFill>
          <a:blip r:embed="rId2"/>
          <a:stretch>
            <a:fillRect/>
          </a:stretch>
        </p:blipFill>
        <p:spPr>
          <a:xfrm>
            <a:off x="349250" y="2302246"/>
            <a:ext cx="11493500" cy="3965575"/>
          </a:xfrm>
          <a:prstGeom prst="rect">
            <a:avLst/>
          </a:prstGeom>
          <a:ln w="38100">
            <a:solidFill>
              <a:schemeClr val="accent1"/>
            </a:solidFill>
          </a:ln>
        </p:spPr>
      </p:pic>
      <p:pic>
        <p:nvPicPr>
          <p:cNvPr id="4" name="Afbeelding 3">
            <a:extLst>
              <a:ext uri="{FF2B5EF4-FFF2-40B4-BE49-F238E27FC236}">
                <a16:creationId xmlns:a16="http://schemas.microsoft.com/office/drawing/2014/main" id="{80176F47-3D0D-D346-A42F-2EE77C8876D4}"/>
              </a:ext>
            </a:extLst>
          </p:cNvPr>
          <p:cNvPicPr>
            <a:picLocks noChangeAspect="1"/>
          </p:cNvPicPr>
          <p:nvPr/>
        </p:nvPicPr>
        <p:blipFill>
          <a:blip r:embed="rId3"/>
          <a:stretch>
            <a:fillRect/>
          </a:stretch>
        </p:blipFill>
        <p:spPr>
          <a:xfrm>
            <a:off x="1057827" y="1412561"/>
            <a:ext cx="542591" cy="542591"/>
          </a:xfrm>
          <a:prstGeom prst="rect">
            <a:avLst/>
          </a:prstGeom>
        </p:spPr>
      </p:pic>
    </p:spTree>
    <p:extLst>
      <p:ext uri="{BB962C8B-B14F-4D97-AF65-F5344CB8AC3E}">
        <p14:creationId xmlns:p14="http://schemas.microsoft.com/office/powerpoint/2010/main" val="97335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5C6DA-3873-DC4B-9B0C-B227627899C3}"/>
              </a:ext>
            </a:extLst>
          </p:cNvPr>
          <p:cNvSpPr>
            <a:spLocks noGrp="1"/>
          </p:cNvSpPr>
          <p:nvPr>
            <p:ph type="title"/>
          </p:nvPr>
        </p:nvSpPr>
        <p:spPr>
          <a:xfrm>
            <a:off x="1158240" y="278859"/>
            <a:ext cx="9875520" cy="1356360"/>
          </a:xfrm>
        </p:spPr>
        <p:txBody>
          <a:bodyPr/>
          <a:lstStyle/>
          <a:p>
            <a:r>
              <a:rPr lang="nl-NL" dirty="0"/>
              <a:t>Nu en lang geleden: </a:t>
            </a:r>
            <a:br>
              <a:rPr lang="nl-NL" dirty="0"/>
            </a:br>
            <a:r>
              <a:rPr lang="nl-NL" dirty="0"/>
              <a:t>Zie je het huis op de tekening?</a:t>
            </a:r>
          </a:p>
        </p:txBody>
      </p:sp>
      <p:pic>
        <p:nvPicPr>
          <p:cNvPr id="5" name="Tijdelijke aanduiding voor inhoud 4">
            <a:extLst>
              <a:ext uri="{FF2B5EF4-FFF2-40B4-BE49-F238E27FC236}">
                <a16:creationId xmlns:a16="http://schemas.microsoft.com/office/drawing/2014/main" id="{3999BCD0-2141-A54B-9416-84768517C3AD}"/>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23154" y="1773711"/>
            <a:ext cx="4035594" cy="2271785"/>
          </a:xfrm>
          <a:ln w="38100">
            <a:solidFill>
              <a:schemeClr val="accent1"/>
            </a:solidFill>
          </a:ln>
        </p:spPr>
      </p:pic>
      <p:pic>
        <p:nvPicPr>
          <p:cNvPr id="6" name="Tijdelijke aanduiding voor inhoud 9">
            <a:extLst>
              <a:ext uri="{FF2B5EF4-FFF2-40B4-BE49-F238E27FC236}">
                <a16:creationId xmlns:a16="http://schemas.microsoft.com/office/drawing/2014/main" id="{57A84112-0993-D84C-9EC6-6963AA6516E0}"/>
              </a:ext>
            </a:extLst>
          </p:cNvPr>
          <p:cNvPicPr>
            <a:picLocks noGrp="1" noChangeAspect="1"/>
          </p:cNvPicPr>
          <p:nvPr>
            <p:ph sz="half" idx="2"/>
          </p:nvPr>
        </p:nvPicPr>
        <p:blipFill>
          <a:blip r:embed="rId3"/>
          <a:stretch>
            <a:fillRect/>
          </a:stretch>
        </p:blipFill>
        <p:spPr>
          <a:xfrm>
            <a:off x="2941479" y="3670572"/>
            <a:ext cx="8092281" cy="2791837"/>
          </a:xfrm>
          <a:prstGeom prst="rect">
            <a:avLst/>
          </a:prstGeom>
          <a:ln w="38100">
            <a:solidFill>
              <a:schemeClr val="accent1"/>
            </a:solidFill>
          </a:ln>
        </p:spPr>
      </p:pic>
    </p:spTree>
    <p:extLst>
      <p:ext uri="{BB962C8B-B14F-4D97-AF65-F5344CB8AC3E}">
        <p14:creationId xmlns:p14="http://schemas.microsoft.com/office/powerpoint/2010/main" val="4138012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240CCD-CC37-1840-99EB-3B690C50EED6}"/>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Wat zit er in de koffer?</a:t>
            </a:r>
            <a:br>
              <a:rPr lang="nl-NL" dirty="0"/>
            </a:br>
            <a:endParaRPr lang="nl-NL" sz="2000" dirty="0"/>
          </a:p>
        </p:txBody>
      </p:sp>
      <p:sp>
        <p:nvSpPr>
          <p:cNvPr id="3" name="Tijdelijke aanduiding voor inhoud 2">
            <a:extLst>
              <a:ext uri="{FF2B5EF4-FFF2-40B4-BE49-F238E27FC236}">
                <a16:creationId xmlns:a16="http://schemas.microsoft.com/office/drawing/2014/main" id="{6A4EBA75-D894-334A-A6EE-278B3DD73884}"/>
              </a:ext>
            </a:extLst>
          </p:cNvPr>
          <p:cNvSpPr>
            <a:spLocks noGrp="1"/>
          </p:cNvSpPr>
          <p:nvPr>
            <p:ph sz="half" idx="1"/>
          </p:nvPr>
        </p:nvSpPr>
        <p:spPr>
          <a:xfrm>
            <a:off x="6784166" y="1994261"/>
            <a:ext cx="4062265" cy="4332518"/>
          </a:xfrm>
          <a:ln>
            <a:solidFill>
              <a:schemeClr val="accent1"/>
            </a:solidFill>
          </a:ln>
        </p:spPr>
        <p:txBody>
          <a:bodyPr>
            <a:normAutofit fontScale="92500" lnSpcReduction="10000"/>
          </a:bodyPr>
          <a:lstStyle/>
          <a:p>
            <a:endParaRPr lang="nl-NL" sz="1900" dirty="0">
              <a:solidFill>
                <a:srgbClr val="FF0000"/>
              </a:solidFill>
            </a:endParaRPr>
          </a:p>
          <a:p>
            <a:r>
              <a:rPr lang="nl-NL" sz="1900" dirty="0">
                <a:latin typeface="Arial" panose="020B0604020202020204" pitchFamily="34" charset="0"/>
                <a:cs typeface="Arial" panose="020B0604020202020204" pitchFamily="34" charset="0"/>
              </a:rPr>
              <a:t>Onderzoeksvragen:</a:t>
            </a:r>
            <a:br>
              <a:rPr lang="nl-NL" sz="1900" dirty="0">
                <a:latin typeface="Arial" panose="020B0604020202020204" pitchFamily="34" charset="0"/>
                <a:cs typeface="Arial" panose="020B0604020202020204" pitchFamily="34" charset="0"/>
              </a:rPr>
            </a:b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Welke kleur heeft het?</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ruikt het?</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Wat hoor je? </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klinkt het? </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groot is het?</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voelt het aan?</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Waar is het van gemaakt?</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Denk je dat het stevig is? </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zie je dat? </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Waar wordt dit voor gebruikt? </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Wat kun je ermee doen?</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wordt het gebruikt?</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Hoe oud is het? </a:t>
            </a:r>
            <a:br>
              <a:rPr lang="nl-NL" sz="1900" dirty="0">
                <a:latin typeface="Arial" panose="020B0604020202020204" pitchFamily="34" charset="0"/>
                <a:cs typeface="Arial" panose="020B0604020202020204" pitchFamily="34" charset="0"/>
              </a:rPr>
            </a:br>
            <a:r>
              <a:rPr lang="nl-NL" sz="1900" dirty="0">
                <a:latin typeface="Arial" panose="020B0604020202020204" pitchFamily="34" charset="0"/>
                <a:cs typeface="Arial" panose="020B0604020202020204" pitchFamily="34" charset="0"/>
              </a:rPr>
              <a:t>Denk je dat het oud is of nieuw?</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p:txBody>
      </p:sp>
      <p:sp>
        <p:nvSpPr>
          <p:cNvPr id="7" name="Tijdelijke aanduiding voor inhoud 6">
            <a:extLst>
              <a:ext uri="{FF2B5EF4-FFF2-40B4-BE49-F238E27FC236}">
                <a16:creationId xmlns:a16="http://schemas.microsoft.com/office/drawing/2014/main" id="{7DECA630-2AB7-0B48-87E5-F27E2DE45B4A}"/>
              </a:ext>
            </a:extLst>
          </p:cNvPr>
          <p:cNvSpPr>
            <a:spLocks noGrp="1"/>
          </p:cNvSpPr>
          <p:nvPr>
            <p:ph sz="half" idx="2"/>
          </p:nvPr>
        </p:nvSpPr>
        <p:spPr>
          <a:xfrm>
            <a:off x="1142809" y="1664749"/>
            <a:ext cx="4754880" cy="4445443"/>
          </a:xfrm>
        </p:spPr>
        <p:txBody>
          <a:bodyPr>
            <a:noAutofit/>
          </a:bodyPr>
          <a:lstStyle/>
          <a:p>
            <a:pPr>
              <a:buClr>
                <a:schemeClr val="tx1"/>
              </a:buClr>
            </a:pPr>
            <a:r>
              <a:rPr lang="nl-NL" sz="1800" dirty="0">
                <a:solidFill>
                  <a:schemeClr val="tx1"/>
                </a:solidFill>
                <a:latin typeface="Arial" panose="020B0604020202020204" pitchFamily="34" charset="0"/>
                <a:cs typeface="Arial" panose="020B0604020202020204" pitchFamily="34" charset="0"/>
              </a:rPr>
              <a:t>Wat zou er in de koffer zou kunnen zitten?</a:t>
            </a: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Fietsenfabriek? Zadels, bellen, wielen. </a:t>
            </a: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Schoenenfabriek? Schoenen.</a:t>
            </a:r>
          </a:p>
          <a:p>
            <a:pPr>
              <a:buClr>
                <a:schemeClr val="tx1"/>
              </a:buClr>
            </a:pPr>
            <a:r>
              <a:rPr lang="nl-NL" sz="1800" dirty="0">
                <a:solidFill>
                  <a:schemeClr val="tx1"/>
                </a:solidFill>
                <a:latin typeface="Arial" panose="020B0604020202020204" pitchFamily="34" charset="0"/>
                <a:cs typeface="Arial" panose="020B0604020202020204" pitchFamily="34" charset="0"/>
              </a:rPr>
              <a:t>Is de koffer zwaar of licht?</a:t>
            </a:r>
          </a:p>
          <a:p>
            <a:pPr>
              <a:buClr>
                <a:schemeClr val="tx1"/>
              </a:buClr>
            </a:pPr>
            <a:r>
              <a:rPr lang="nl-NL" sz="1800" dirty="0">
                <a:solidFill>
                  <a:schemeClr val="tx1"/>
                </a:solidFill>
                <a:latin typeface="Arial" panose="020B0604020202020204" pitchFamily="34" charset="0"/>
                <a:cs typeface="Arial" panose="020B0604020202020204" pitchFamily="34" charset="0"/>
              </a:rPr>
              <a:t>Zachtjes schudden: hoor je wat er in zit? Denk je dat het hard of zacht is? </a:t>
            </a: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Zit er één ding in of meer? Groot of klein?</a:t>
            </a:r>
          </a:p>
          <a:p>
            <a:pPr>
              <a:buClr>
                <a:schemeClr val="tx1"/>
              </a:buClr>
            </a:pPr>
            <a:r>
              <a:rPr lang="nl-NL" sz="1800" dirty="0">
                <a:solidFill>
                  <a:schemeClr val="tx1"/>
                </a:solidFill>
                <a:latin typeface="Arial" panose="020B0604020202020204" pitchFamily="34" charset="0"/>
                <a:cs typeface="Arial" panose="020B0604020202020204" pitchFamily="34" charset="0"/>
              </a:rPr>
              <a:t>Maak het spannend: laat de kinderen om de beurt een voorwerp uit de koffer halen en laat ze dat onderzoeken </a:t>
            </a:r>
            <a:r>
              <a:rPr lang="nl-NL" sz="1800" dirty="0" err="1">
                <a:solidFill>
                  <a:schemeClr val="tx1"/>
                </a:solidFill>
                <a:latin typeface="Arial" panose="020B0604020202020204" pitchFamily="34" charset="0"/>
                <a:cs typeface="Arial" panose="020B0604020202020204" pitchFamily="34" charset="0"/>
              </a:rPr>
              <a:t>adhv</a:t>
            </a:r>
            <a:r>
              <a:rPr lang="nl-NL" sz="1800" dirty="0">
                <a:solidFill>
                  <a:schemeClr val="tx1"/>
                </a:solidFill>
                <a:latin typeface="Arial" panose="020B0604020202020204" pitchFamily="34" charset="0"/>
                <a:cs typeface="Arial" panose="020B0604020202020204" pitchFamily="34" charset="0"/>
              </a:rPr>
              <a:t> de onderzoeksvragen.</a:t>
            </a:r>
          </a:p>
          <a:p>
            <a:pPr>
              <a:buClr>
                <a:schemeClr val="tx1"/>
              </a:buClr>
            </a:pPr>
            <a:r>
              <a:rPr lang="nl-NL" sz="1800" dirty="0">
                <a:solidFill>
                  <a:schemeClr val="tx1"/>
                </a:solidFill>
                <a:latin typeface="Arial" panose="020B0604020202020204" pitchFamily="34" charset="0"/>
                <a:cs typeface="Arial" panose="020B0604020202020204" pitchFamily="34" charset="0"/>
              </a:rPr>
              <a:t>Wat voor fabriek het is geweest mag in het midden blijven. Dit komt later nog terug.</a:t>
            </a:r>
            <a:br>
              <a:rPr lang="nl-NL" sz="1800" dirty="0">
                <a:solidFill>
                  <a:schemeClr val="tx1"/>
                </a:solidFill>
                <a:latin typeface="Arial" panose="020B0604020202020204" pitchFamily="34" charset="0"/>
                <a:cs typeface="Arial" panose="020B0604020202020204" pitchFamily="34" charset="0"/>
              </a:rPr>
            </a:br>
            <a:br>
              <a:rPr lang="nl-NL" sz="1800" dirty="0">
                <a:solidFill>
                  <a:schemeClr val="tx1"/>
                </a:solidFill>
                <a:latin typeface="Arial" panose="020B0604020202020204" pitchFamily="34" charset="0"/>
                <a:cs typeface="Arial" panose="020B0604020202020204" pitchFamily="34" charset="0"/>
              </a:rPr>
            </a:br>
            <a:endParaRPr lang="nl-NL" sz="1800" dirty="0">
              <a:solidFill>
                <a:schemeClr val="tx1"/>
              </a:solidFill>
              <a:latin typeface="Arial" panose="020B0604020202020204" pitchFamily="34" charset="0"/>
              <a:cs typeface="Arial" panose="020B0604020202020204" pitchFamily="34" charset="0"/>
            </a:endParaRPr>
          </a:p>
        </p:txBody>
      </p:sp>
      <p:pic>
        <p:nvPicPr>
          <p:cNvPr id="9" name="Afbeelding 8">
            <a:extLst>
              <a:ext uri="{FF2B5EF4-FFF2-40B4-BE49-F238E27FC236}">
                <a16:creationId xmlns:a16="http://schemas.microsoft.com/office/drawing/2014/main" id="{303213B5-806E-5343-B8F3-EAB2DC83A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98726" y="359229"/>
            <a:ext cx="2304579" cy="3069771"/>
          </a:xfrm>
          <a:prstGeom prst="rect">
            <a:avLst/>
          </a:prstGeom>
        </p:spPr>
      </p:pic>
    </p:spTree>
    <p:extLst>
      <p:ext uri="{BB962C8B-B14F-4D97-AF65-F5344CB8AC3E}">
        <p14:creationId xmlns:p14="http://schemas.microsoft.com/office/powerpoint/2010/main" val="1628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0260D-FCAD-A64B-9D0A-1DF533D86F43}"/>
              </a:ext>
            </a:extLst>
          </p:cNvPr>
          <p:cNvSpPr>
            <a:spLocks noGrp="1"/>
          </p:cNvSpPr>
          <p:nvPr>
            <p:ph type="title"/>
          </p:nvPr>
        </p:nvSpPr>
        <p:spPr>
          <a:xfrm>
            <a:off x="1325880" y="222069"/>
            <a:ext cx="9875520" cy="1356360"/>
          </a:xfrm>
        </p:spPr>
        <p:txBody>
          <a:bodyPr/>
          <a:lstStyle/>
          <a:p>
            <a:r>
              <a:rPr lang="nl-NL" dirty="0">
                <a:latin typeface="Arial" panose="020B0604020202020204" pitchFamily="34" charset="0"/>
                <a:cs typeface="Arial" panose="020B0604020202020204" pitchFamily="34" charset="0"/>
              </a:rPr>
              <a:t>Kijken naar vormen</a:t>
            </a:r>
            <a:br>
              <a:rPr lang="nl-NL" dirty="0">
                <a:latin typeface="Arial" panose="020B0604020202020204" pitchFamily="34" charset="0"/>
                <a:cs typeface="Arial" panose="020B0604020202020204" pitchFamily="34" charset="0"/>
              </a:rPr>
            </a:br>
            <a:r>
              <a:rPr lang="nl-NL" sz="1600" dirty="0">
                <a:solidFill>
                  <a:srgbClr val="00B0F0"/>
                </a:solidFill>
                <a:latin typeface="Arial" panose="020B0604020202020204" pitchFamily="34" charset="0"/>
                <a:cs typeface="Arial" panose="020B0604020202020204" pitchFamily="34" charset="0"/>
              </a:rPr>
              <a:t>* Neem de witte vormen uit het kleine rode koffertje</a:t>
            </a:r>
            <a:r>
              <a:rPr lang="nl-NL" sz="1600" dirty="0">
                <a:latin typeface="Arial" panose="020B0604020202020204" pitchFamily="34" charset="0"/>
                <a:cs typeface="Arial" panose="020B0604020202020204" pitchFamily="34" charset="0"/>
              </a:rPr>
              <a:t> </a:t>
            </a:r>
            <a:endParaRPr lang="nl-NL" sz="1600" dirty="0">
              <a:solidFill>
                <a:srgbClr val="FF0000"/>
              </a:solidFill>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065619C7-C682-4545-A85B-AA630A6CB19C}"/>
              </a:ext>
            </a:extLst>
          </p:cNvPr>
          <p:cNvSpPr>
            <a:spLocks noGrp="1"/>
          </p:cNvSpPr>
          <p:nvPr>
            <p:ph sz="half" idx="1"/>
          </p:nvPr>
        </p:nvSpPr>
        <p:spPr>
          <a:xfrm>
            <a:off x="1169508" y="1578429"/>
            <a:ext cx="4754880" cy="3625394"/>
          </a:xfrm>
          <a:ln w="28575">
            <a:solidFill>
              <a:schemeClr val="accent1"/>
            </a:solidFill>
          </a:ln>
        </p:spPr>
        <p:style>
          <a:lnRef idx="2">
            <a:schemeClr val="accent1"/>
          </a:lnRef>
          <a:fillRef idx="1">
            <a:schemeClr val="lt1"/>
          </a:fillRef>
          <a:effectRef idx="0">
            <a:schemeClr val="accent1"/>
          </a:effectRef>
          <a:fontRef idx="minor">
            <a:schemeClr val="dk1"/>
          </a:fontRef>
        </p:style>
        <p:txBody>
          <a:bodyPr>
            <a:normAutofit/>
          </a:bodyPr>
          <a:lstStyle/>
          <a:p>
            <a:pPr marL="45720" indent="0">
              <a:buClrTx/>
              <a:buNone/>
            </a:pPr>
            <a:endParaRPr lang="nl-NL" sz="1800" dirty="0">
              <a:solidFill>
                <a:schemeClr val="tx1"/>
              </a:solidFill>
              <a:latin typeface="Arial" panose="020B0604020202020204" pitchFamily="34" charset="0"/>
              <a:cs typeface="Arial" panose="020B0604020202020204" pitchFamily="34" charset="0"/>
            </a:endParaRPr>
          </a:p>
          <a:p>
            <a:pPr>
              <a:buClrTx/>
            </a:pPr>
            <a:r>
              <a:rPr lang="nl-NL" sz="1800" dirty="0">
                <a:solidFill>
                  <a:schemeClr val="tx1"/>
                </a:solidFill>
                <a:latin typeface="Arial" panose="020B0604020202020204" pitchFamily="34" charset="0"/>
                <a:cs typeface="Arial" panose="020B0604020202020204" pitchFamily="34" charset="0"/>
              </a:rPr>
              <a:t>Wat is een vierkant, wat is een driehoek? Per ongeluk liggen er een vierkant en driehoek bij elkaar als huisje. </a:t>
            </a: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Wie kan dit ook maken? Wat heb je nodig? </a:t>
            </a:r>
          </a:p>
          <a:p>
            <a:pPr>
              <a:buClrTx/>
            </a:pPr>
            <a:r>
              <a:rPr lang="nl-NL" sz="1800" dirty="0">
                <a:solidFill>
                  <a:schemeClr val="tx1"/>
                </a:solidFill>
                <a:latin typeface="Arial" panose="020B0604020202020204" pitchFamily="34" charset="0"/>
                <a:cs typeface="Arial" panose="020B0604020202020204" pitchFamily="34" charset="0"/>
              </a:rPr>
              <a:t>Wie maakt wat anders? Benoem steeds de vormen. </a:t>
            </a: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Welke vormen zie je bijv. in het treintje? </a:t>
            </a:r>
          </a:p>
          <a:p>
            <a:pPr>
              <a:buClrTx/>
            </a:pPr>
            <a:r>
              <a:rPr lang="nl-NL" sz="1800" dirty="0">
                <a:solidFill>
                  <a:schemeClr val="tx1"/>
                </a:solidFill>
                <a:latin typeface="Arial" panose="020B0604020202020204" pitchFamily="34" charset="0"/>
                <a:cs typeface="Arial" panose="020B0604020202020204" pitchFamily="34" charset="0"/>
              </a:rPr>
              <a:t>Wie sorteert de vormen in het koffertje?</a:t>
            </a:r>
          </a:p>
        </p:txBody>
      </p:sp>
      <p:sp>
        <p:nvSpPr>
          <p:cNvPr id="7" name="Tijdelijke aanduiding voor inhoud 6">
            <a:extLst>
              <a:ext uri="{FF2B5EF4-FFF2-40B4-BE49-F238E27FC236}">
                <a16:creationId xmlns:a16="http://schemas.microsoft.com/office/drawing/2014/main" id="{7D86387C-55AD-094A-88F4-19BBB0B51F51}"/>
              </a:ext>
            </a:extLst>
          </p:cNvPr>
          <p:cNvSpPr>
            <a:spLocks noGrp="1"/>
          </p:cNvSpPr>
          <p:nvPr>
            <p:ph sz="half" idx="2"/>
          </p:nvPr>
        </p:nvSpPr>
        <p:spPr>
          <a:xfrm>
            <a:off x="5924388" y="1578429"/>
            <a:ext cx="4754880" cy="3625394"/>
          </a:xfrm>
          <a:ln w="28575">
            <a:solidFill>
              <a:schemeClr val="accent1"/>
            </a:solidFill>
          </a:ln>
        </p:spPr>
        <p:txBody>
          <a:bodyPr>
            <a:normAutofit/>
          </a:bodyPr>
          <a:lstStyle/>
          <a:p>
            <a:pPr>
              <a:buClrTx/>
            </a:pPr>
            <a:endParaRPr lang="nl-NL" sz="1800" dirty="0">
              <a:solidFill>
                <a:schemeClr val="tx1"/>
              </a:solidFill>
              <a:latin typeface="Arial" panose="020B0604020202020204" pitchFamily="34" charset="0"/>
              <a:cs typeface="Arial" panose="020B0604020202020204" pitchFamily="34" charset="0"/>
            </a:endParaRPr>
          </a:p>
          <a:p>
            <a:pPr>
              <a:buClrTx/>
            </a:pPr>
            <a:r>
              <a:rPr lang="nl-NL" sz="1800" dirty="0">
                <a:solidFill>
                  <a:schemeClr val="tx1"/>
                </a:solidFill>
                <a:latin typeface="Arial" panose="020B0604020202020204" pitchFamily="34" charset="0"/>
                <a:cs typeface="Arial" panose="020B0604020202020204" pitchFamily="34" charset="0"/>
              </a:rPr>
              <a:t>Ontdek dat het digibord een rechthoek is. Zijn er nog meer rechthoeken in de klas? </a:t>
            </a:r>
          </a:p>
          <a:p>
            <a:pPr>
              <a:buClrTx/>
            </a:pPr>
            <a:r>
              <a:rPr lang="nl-NL" sz="1800" dirty="0">
                <a:solidFill>
                  <a:schemeClr val="tx1"/>
                </a:solidFill>
                <a:latin typeface="Arial" panose="020B0604020202020204" pitchFamily="34" charset="0"/>
                <a:cs typeface="Arial" panose="020B0604020202020204" pitchFamily="34" charset="0"/>
              </a:rPr>
              <a:t>En vierkanten? </a:t>
            </a:r>
          </a:p>
          <a:p>
            <a:pPr>
              <a:buClrTx/>
            </a:pPr>
            <a:r>
              <a:rPr lang="nl-NL" sz="1800" dirty="0">
                <a:solidFill>
                  <a:schemeClr val="tx1"/>
                </a:solidFill>
                <a:latin typeface="Arial" panose="020B0604020202020204" pitchFamily="34" charset="0"/>
                <a:cs typeface="Arial" panose="020B0604020202020204" pitchFamily="34" charset="0"/>
              </a:rPr>
              <a:t>En driehoeken? </a:t>
            </a:r>
          </a:p>
          <a:p>
            <a:pPr>
              <a:buClrTx/>
            </a:pPr>
            <a:r>
              <a:rPr lang="nl-NL" sz="1800" dirty="0">
                <a:solidFill>
                  <a:schemeClr val="tx1"/>
                </a:solidFill>
                <a:latin typeface="Arial" panose="020B0604020202020204" pitchFamily="34" charset="0"/>
                <a:cs typeface="Arial" panose="020B0604020202020204" pitchFamily="34" charset="0"/>
              </a:rPr>
              <a:t>En ook cirkels? </a:t>
            </a:r>
          </a:p>
          <a:p>
            <a:pPr>
              <a:buClrTx/>
            </a:pPr>
            <a:r>
              <a:rPr lang="nl-NL" sz="1800" dirty="0">
                <a:solidFill>
                  <a:schemeClr val="tx1"/>
                </a:solidFill>
                <a:latin typeface="Arial" panose="020B0604020202020204" pitchFamily="34" charset="0"/>
                <a:cs typeface="Arial" panose="020B0604020202020204" pitchFamily="34" charset="0"/>
              </a:rPr>
              <a:t>Ieder kind kiest een vorm en zoekt die op in de klas (bij meubilair, materialen </a:t>
            </a:r>
            <a:r>
              <a:rPr lang="nl-NL" sz="1800" dirty="0" err="1">
                <a:solidFill>
                  <a:schemeClr val="tx1"/>
                </a:solidFill>
                <a:latin typeface="Arial" panose="020B0604020202020204" pitchFamily="34" charset="0"/>
                <a:cs typeface="Arial" panose="020B0604020202020204" pitchFamily="34" charset="0"/>
              </a:rPr>
              <a:t>ed</a:t>
            </a:r>
            <a:r>
              <a:rPr lang="nl-NL" sz="1800" dirty="0">
                <a:solidFill>
                  <a:schemeClr val="tx1"/>
                </a:solidFill>
                <a:latin typeface="Arial" panose="020B0604020202020204" pitchFamily="34" charset="0"/>
                <a:cs typeface="Arial" panose="020B0604020202020204" pitchFamily="34" charset="0"/>
              </a:rPr>
              <a:t>, maar ook bij het speelgoed uit de koffer). </a:t>
            </a:r>
          </a:p>
          <a:p>
            <a:pPr marL="45720" indent="0">
              <a:buNone/>
            </a:pPr>
            <a:endParaRPr lang="nl-NL" dirty="0"/>
          </a:p>
        </p:txBody>
      </p:sp>
      <p:sp>
        <p:nvSpPr>
          <p:cNvPr id="9" name="Tekstvak 8">
            <a:extLst>
              <a:ext uri="{FF2B5EF4-FFF2-40B4-BE49-F238E27FC236}">
                <a16:creationId xmlns:a16="http://schemas.microsoft.com/office/drawing/2014/main" id="{48ED8C52-9A86-1348-B41C-06FFB89D081A}"/>
              </a:ext>
            </a:extLst>
          </p:cNvPr>
          <p:cNvSpPr txBox="1"/>
          <p:nvPr/>
        </p:nvSpPr>
        <p:spPr>
          <a:xfrm>
            <a:off x="1325880" y="5435602"/>
            <a:ext cx="9875520" cy="1200329"/>
          </a:xfrm>
          <a:prstGeom prst="rect">
            <a:avLst/>
          </a:prstGeom>
          <a:noFill/>
        </p:spPr>
        <p:txBody>
          <a:bodyPr wrap="square" rtlCol="0">
            <a:spAutoFit/>
          </a:bodyPr>
          <a:lstStyle/>
          <a:p>
            <a:r>
              <a:rPr lang="nl-NL" dirty="0">
                <a:solidFill>
                  <a:srgbClr val="00B0F0"/>
                </a:solidFill>
                <a:latin typeface="Arial" panose="020B0604020202020204" pitchFamily="34" charset="0"/>
                <a:cs typeface="Arial" panose="020B0604020202020204" pitchFamily="34" charset="0"/>
              </a:rPr>
              <a:t>* Kom weer bij elkaar in de kring en deel de ontdekkingen. Lijkt jullie kring ook op een cirkel?</a:t>
            </a:r>
          </a:p>
          <a:p>
            <a:endParaRPr lang="nl-NL" dirty="0">
              <a:solidFill>
                <a:srgbClr val="00B0F0"/>
              </a:solidFill>
              <a:latin typeface="Arial" panose="020B0604020202020204" pitchFamily="34" charset="0"/>
              <a:cs typeface="Arial" panose="020B0604020202020204" pitchFamily="34" charset="0"/>
            </a:endParaRPr>
          </a:p>
          <a:p>
            <a:r>
              <a:rPr lang="nl-NL" dirty="0">
                <a:solidFill>
                  <a:srgbClr val="00B0F0"/>
                </a:solidFill>
                <a:latin typeface="Arial" panose="020B0604020202020204" pitchFamily="34" charset="0"/>
                <a:cs typeface="Arial" panose="020B0604020202020204" pitchFamily="34" charset="0"/>
              </a:rPr>
              <a:t>* Speel het spel: ‘ik zie, ik zie wat jij niet ziet en de vorm is…..’ </a:t>
            </a:r>
          </a:p>
          <a:p>
            <a:endParaRPr lang="nl-NL" dirty="0"/>
          </a:p>
        </p:txBody>
      </p:sp>
    </p:spTree>
    <p:extLst>
      <p:ext uri="{BB962C8B-B14F-4D97-AF65-F5344CB8AC3E}">
        <p14:creationId xmlns:p14="http://schemas.microsoft.com/office/powerpoint/2010/main" val="100899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additive="base">
                                        <p:cTn id="3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899FC-4F7A-094D-BD0D-F446E59C6D58}"/>
              </a:ext>
            </a:extLst>
          </p:cNvPr>
          <p:cNvSpPr>
            <a:spLocks noGrp="1"/>
          </p:cNvSpPr>
          <p:nvPr>
            <p:ph type="title"/>
          </p:nvPr>
        </p:nvSpPr>
        <p:spPr>
          <a:xfrm>
            <a:off x="1143000" y="609600"/>
            <a:ext cx="9875520" cy="1356360"/>
          </a:xfrm>
        </p:spPr>
        <p:txBody>
          <a:bodyPr>
            <a:normAutofit/>
          </a:bodyPr>
          <a:lstStyle/>
          <a:p>
            <a:r>
              <a:rPr lang="nl-NL" dirty="0">
                <a:latin typeface="Arial" panose="020B0604020202020204" pitchFamily="34" charset="0"/>
                <a:cs typeface="Arial" panose="020B0604020202020204" pitchFamily="34" charset="0"/>
              </a:rPr>
              <a:t>Vormen herkennen </a:t>
            </a:r>
            <a:br>
              <a:rPr lang="nl-NL" dirty="0">
                <a:latin typeface="Arial" panose="020B0604020202020204" pitchFamily="34" charset="0"/>
                <a:cs typeface="Arial" panose="020B0604020202020204" pitchFamily="34" charset="0"/>
              </a:rPr>
            </a:br>
            <a:r>
              <a:rPr lang="nl-NL" sz="1600" dirty="0">
                <a:solidFill>
                  <a:srgbClr val="00B0F0"/>
                </a:solidFill>
                <a:latin typeface="Arial" panose="020B0604020202020204" pitchFamily="34" charset="0"/>
                <a:cs typeface="Arial" panose="020B0604020202020204" pitchFamily="34" charset="0"/>
              </a:rPr>
              <a:t>* gebruik ook de envelop met basisvormen kleur</a:t>
            </a:r>
          </a:p>
        </p:txBody>
      </p:sp>
      <p:sp>
        <p:nvSpPr>
          <p:cNvPr id="3" name="Tijdelijke aanduiding voor inhoud 2">
            <a:extLst>
              <a:ext uri="{FF2B5EF4-FFF2-40B4-BE49-F238E27FC236}">
                <a16:creationId xmlns:a16="http://schemas.microsoft.com/office/drawing/2014/main" id="{4B156615-919A-DC4C-9299-E72204ABA665}"/>
              </a:ext>
            </a:extLst>
          </p:cNvPr>
          <p:cNvSpPr>
            <a:spLocks noGrp="1"/>
          </p:cNvSpPr>
          <p:nvPr>
            <p:ph idx="1"/>
          </p:nvPr>
        </p:nvSpPr>
        <p:spPr>
          <a:xfrm>
            <a:off x="1143001" y="2057400"/>
            <a:ext cx="7576930" cy="3482009"/>
          </a:xfrm>
        </p:spPr>
        <p:txBody>
          <a:bodyPr>
            <a:normAutofit/>
          </a:bodyPr>
          <a:lstStyle/>
          <a:p>
            <a:pPr>
              <a:buClrTx/>
            </a:pPr>
            <a:r>
              <a:rPr lang="nl-NL" sz="2000" dirty="0">
                <a:solidFill>
                  <a:schemeClr val="tx1"/>
                </a:solidFill>
                <a:latin typeface="Arial" panose="020B0604020202020204" pitchFamily="34" charset="0"/>
                <a:cs typeface="Arial" panose="020B0604020202020204" pitchFamily="34" charset="0"/>
              </a:rPr>
              <a:t>Leg de witte basisvormen op de kijkkaart.</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Zijn alle vormen (bijv. rechthoeken) even groot? </a:t>
            </a:r>
          </a:p>
          <a:p>
            <a:pPr>
              <a:buClrTx/>
            </a:pPr>
            <a:r>
              <a:rPr lang="nl-NL" sz="2000" dirty="0">
                <a:solidFill>
                  <a:schemeClr val="tx1"/>
                </a:solidFill>
                <a:latin typeface="Arial" panose="020B0604020202020204" pitchFamily="34" charset="0"/>
                <a:cs typeface="Arial" panose="020B0604020202020204" pitchFamily="34" charset="0"/>
              </a:rPr>
              <a:t>Leg een poppetje van de witte vormen.</a:t>
            </a:r>
          </a:p>
          <a:p>
            <a:pPr>
              <a:buClrTx/>
            </a:pPr>
            <a:r>
              <a:rPr lang="nl-NL" sz="2000" dirty="0">
                <a:solidFill>
                  <a:schemeClr val="tx1"/>
                </a:solidFill>
                <a:latin typeface="Arial" panose="020B0604020202020204" pitchFamily="34" charset="0"/>
                <a:cs typeface="Arial" panose="020B0604020202020204" pitchFamily="34" charset="0"/>
              </a:rPr>
              <a:t>Wie maakt een rood mannetje? En wie een gele/blauwe?</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En wie met </a:t>
            </a:r>
            <a:r>
              <a:rPr lang="nl-NL" sz="2000" dirty="0" err="1">
                <a:solidFill>
                  <a:schemeClr val="tx1"/>
                </a:solidFill>
                <a:latin typeface="Arial" panose="020B0604020202020204" pitchFamily="34" charset="0"/>
                <a:cs typeface="Arial" panose="020B0604020202020204" pitchFamily="34" charset="0"/>
              </a:rPr>
              <a:t>TicTacToc</a:t>
            </a:r>
            <a:r>
              <a:rPr lang="nl-NL" sz="2000" dirty="0">
                <a:solidFill>
                  <a:schemeClr val="tx1"/>
                </a:solidFill>
                <a:latin typeface="Arial" panose="020B0604020202020204" pitchFamily="34" charset="0"/>
                <a:cs typeface="Arial" panose="020B0604020202020204" pitchFamily="34" charset="0"/>
              </a:rPr>
              <a:t>? </a:t>
            </a:r>
          </a:p>
          <a:p>
            <a:pPr>
              <a:buClrTx/>
            </a:pPr>
            <a:r>
              <a:rPr lang="nl-NL" sz="2000" dirty="0">
                <a:solidFill>
                  <a:schemeClr val="tx1"/>
                </a:solidFill>
                <a:latin typeface="Arial" panose="020B0604020202020204" pitchFamily="34" charset="0"/>
                <a:cs typeface="Arial" panose="020B0604020202020204" pitchFamily="34" charset="0"/>
              </a:rPr>
              <a:t>Wat is er anders? En wat is hetzelfde gebleven?</a:t>
            </a:r>
            <a:br>
              <a:rPr lang="nl-NL" sz="2000" dirty="0">
                <a:solidFill>
                  <a:schemeClr val="tx1"/>
                </a:solidFill>
                <a:latin typeface="Arial" panose="020B0604020202020204" pitchFamily="34" charset="0"/>
                <a:cs typeface="Arial" panose="020B0604020202020204" pitchFamily="34" charset="0"/>
              </a:rPr>
            </a:b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a:t>
            </a:r>
            <a:br>
              <a:rPr lang="nl-NL" sz="2000" dirty="0">
                <a:solidFill>
                  <a:schemeClr val="tx1"/>
                </a:solidFill>
                <a:latin typeface="Arial" panose="020B0604020202020204" pitchFamily="34" charset="0"/>
                <a:cs typeface="Arial" panose="020B0604020202020204" pitchFamily="34" charset="0"/>
              </a:rPr>
            </a:br>
            <a:endParaRPr lang="nl-NL" sz="2000" dirty="0">
              <a:solidFill>
                <a:schemeClr val="tx1"/>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13805A9A-0008-6F4D-BE60-196786C8F8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7486" y="2057400"/>
            <a:ext cx="2901746" cy="3868994"/>
          </a:xfrm>
          <a:prstGeom prst="rect">
            <a:avLst/>
          </a:prstGeom>
          <a:ln w="38100">
            <a:solidFill>
              <a:schemeClr val="accent1"/>
            </a:solidFill>
          </a:ln>
        </p:spPr>
      </p:pic>
      <p:pic>
        <p:nvPicPr>
          <p:cNvPr id="6" name="Afbeelding 5">
            <a:extLst>
              <a:ext uri="{FF2B5EF4-FFF2-40B4-BE49-F238E27FC236}">
                <a16:creationId xmlns:a16="http://schemas.microsoft.com/office/drawing/2014/main" id="{0EC5A7FC-1C58-604F-BECC-219563BA68C7}"/>
              </a:ext>
            </a:extLst>
          </p:cNvPr>
          <p:cNvPicPr>
            <a:picLocks noChangeAspect="1"/>
          </p:cNvPicPr>
          <p:nvPr/>
        </p:nvPicPr>
        <p:blipFill>
          <a:blip r:embed="rId3"/>
          <a:stretch>
            <a:fillRect/>
          </a:stretch>
        </p:blipFill>
        <p:spPr>
          <a:xfrm>
            <a:off x="1482821" y="4497816"/>
            <a:ext cx="542591" cy="542591"/>
          </a:xfrm>
          <a:prstGeom prst="rect">
            <a:avLst/>
          </a:prstGeom>
        </p:spPr>
      </p:pic>
    </p:spTree>
    <p:extLst>
      <p:ext uri="{BB962C8B-B14F-4D97-AF65-F5344CB8AC3E}">
        <p14:creationId xmlns:p14="http://schemas.microsoft.com/office/powerpoint/2010/main" val="13740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899FC-4F7A-094D-BD0D-F446E59C6D58}"/>
              </a:ext>
            </a:extLst>
          </p:cNvPr>
          <p:cNvSpPr>
            <a:spLocks noGrp="1"/>
          </p:cNvSpPr>
          <p:nvPr>
            <p:ph type="title"/>
          </p:nvPr>
        </p:nvSpPr>
        <p:spPr>
          <a:xfrm>
            <a:off x="228599" y="43885"/>
            <a:ext cx="11734800" cy="1033801"/>
          </a:xfrm>
        </p:spPr>
        <p:txBody>
          <a:bodyPr/>
          <a:lstStyle/>
          <a:p>
            <a:r>
              <a:rPr lang="nl-NL" dirty="0">
                <a:latin typeface="Arial" panose="020B0604020202020204" pitchFamily="34" charset="0"/>
                <a:cs typeface="Arial" panose="020B0604020202020204" pitchFamily="34" charset="0"/>
              </a:rPr>
              <a:t>    OKWA: </a:t>
            </a:r>
            <a:r>
              <a:rPr lang="nl-NL" dirty="0" err="1">
                <a:latin typeface="Arial" panose="020B0604020202020204" pitchFamily="34" charset="0"/>
                <a:cs typeface="Arial" panose="020B0604020202020204" pitchFamily="34" charset="0"/>
              </a:rPr>
              <a:t>Okkerse</a:t>
            </a:r>
            <a:r>
              <a:rPr lang="nl-NL" dirty="0">
                <a:latin typeface="Arial" panose="020B0604020202020204" pitchFamily="34" charset="0"/>
                <a:cs typeface="Arial" panose="020B0604020202020204" pitchFamily="34" charset="0"/>
              </a:rPr>
              <a:t> Waddinxveen</a:t>
            </a:r>
          </a:p>
        </p:txBody>
      </p:sp>
      <p:sp>
        <p:nvSpPr>
          <p:cNvPr id="3" name="Tijdelijke aanduiding voor inhoud 2">
            <a:extLst>
              <a:ext uri="{FF2B5EF4-FFF2-40B4-BE49-F238E27FC236}">
                <a16:creationId xmlns:a16="http://schemas.microsoft.com/office/drawing/2014/main" id="{4B156615-919A-DC4C-9299-E72204ABA665}"/>
              </a:ext>
            </a:extLst>
          </p:cNvPr>
          <p:cNvSpPr>
            <a:spLocks noGrp="1"/>
          </p:cNvSpPr>
          <p:nvPr>
            <p:ph idx="1"/>
          </p:nvPr>
        </p:nvSpPr>
        <p:spPr>
          <a:xfrm>
            <a:off x="375206" y="817815"/>
            <a:ext cx="11212286" cy="4038600"/>
          </a:xfrm>
        </p:spPr>
        <p:txBody>
          <a:bodyPr/>
          <a:lstStyle/>
          <a:p>
            <a:pPr marL="45720" indent="0">
              <a:buNone/>
            </a:pPr>
            <a:endParaRPr lang="nl-NL" sz="2000" dirty="0"/>
          </a:p>
          <a:p>
            <a:pPr marL="45720" indent="0">
              <a:buNone/>
            </a:pPr>
            <a:endParaRPr lang="nl-NL" sz="2000" dirty="0"/>
          </a:p>
          <a:p>
            <a:r>
              <a:rPr lang="nl-NL" dirty="0">
                <a:solidFill>
                  <a:schemeClr val="tx1"/>
                </a:solidFill>
              </a:rPr>
              <a:t>Uil vertelt:</a:t>
            </a:r>
          </a:p>
          <a:p>
            <a:pPr marL="45720" indent="0">
              <a:buNone/>
            </a:pPr>
            <a:endParaRPr lang="nl-NL" dirty="0"/>
          </a:p>
        </p:txBody>
      </p:sp>
      <p:pic>
        <p:nvPicPr>
          <p:cNvPr id="4" name="Afbeelding 3">
            <a:extLst>
              <a:ext uri="{FF2B5EF4-FFF2-40B4-BE49-F238E27FC236}">
                <a16:creationId xmlns:a16="http://schemas.microsoft.com/office/drawing/2014/main" id="{2A53A8A5-D32B-474C-9011-67BFD620B4DE}"/>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a:ext>
            </a:extLst>
          </a:blip>
          <a:stretch>
            <a:fillRect/>
          </a:stretch>
        </p:blipFill>
        <p:spPr>
          <a:xfrm>
            <a:off x="295580" y="2625545"/>
            <a:ext cx="11600839" cy="3972434"/>
          </a:xfrm>
          <a:prstGeom prst="rect">
            <a:avLst/>
          </a:prstGeom>
        </p:spPr>
      </p:pic>
      <p:pic>
        <p:nvPicPr>
          <p:cNvPr id="5" name="Afbeelding 4">
            <a:extLst>
              <a:ext uri="{FF2B5EF4-FFF2-40B4-BE49-F238E27FC236}">
                <a16:creationId xmlns:a16="http://schemas.microsoft.com/office/drawing/2014/main" id="{3CDF2317-74DA-D049-B37D-48FCB5E32C87}"/>
              </a:ext>
            </a:extLst>
          </p:cNvPr>
          <p:cNvPicPr>
            <a:picLocks noChangeAspect="1"/>
          </p:cNvPicPr>
          <p:nvPr/>
        </p:nvPicPr>
        <p:blipFill>
          <a:blip r:embed="rId4"/>
          <a:stretch>
            <a:fillRect/>
          </a:stretch>
        </p:blipFill>
        <p:spPr>
          <a:xfrm>
            <a:off x="2268151" y="1580320"/>
            <a:ext cx="542591" cy="542591"/>
          </a:xfrm>
          <a:prstGeom prst="rect">
            <a:avLst/>
          </a:prstGeom>
        </p:spPr>
      </p:pic>
    </p:spTree>
    <p:extLst>
      <p:ext uri="{BB962C8B-B14F-4D97-AF65-F5344CB8AC3E}">
        <p14:creationId xmlns:p14="http://schemas.microsoft.com/office/powerpoint/2010/main" val="327040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98C74-358A-0F48-84BE-29B169F46A9A}"/>
              </a:ext>
            </a:extLst>
          </p:cNvPr>
          <p:cNvSpPr>
            <a:spLocks noGrp="1"/>
          </p:cNvSpPr>
          <p:nvPr>
            <p:ph type="title"/>
          </p:nvPr>
        </p:nvSpPr>
        <p:spPr/>
        <p:txBody>
          <a:bodyPr>
            <a:normAutofit fontScale="90000"/>
          </a:bodyPr>
          <a:lstStyle/>
          <a:p>
            <a:r>
              <a:rPr lang="nl-NL" dirty="0">
                <a:latin typeface="Arial" panose="020B0604020202020204" pitchFamily="34" charset="0"/>
                <a:cs typeface="Arial" panose="020B0604020202020204" pitchFamily="34" charset="0"/>
              </a:rPr>
              <a:t>Hebben jullie deze vormen ook gevonden? En misschien nog wel meer? </a:t>
            </a:r>
          </a:p>
        </p:txBody>
      </p:sp>
      <p:pic>
        <p:nvPicPr>
          <p:cNvPr id="9" name="Tijdelijke aanduiding voor inhoud 8">
            <a:extLst>
              <a:ext uri="{FF2B5EF4-FFF2-40B4-BE49-F238E27FC236}">
                <a16:creationId xmlns:a16="http://schemas.microsoft.com/office/drawing/2014/main" id="{12EE3B08-E90C-4941-9682-A30CD038B03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43000" y="2386370"/>
            <a:ext cx="9872663" cy="3380660"/>
          </a:xfrm>
          <a:prstGeom prst="rect">
            <a:avLst/>
          </a:prstGeom>
        </p:spPr>
      </p:pic>
    </p:spTree>
    <p:extLst>
      <p:ext uri="{BB962C8B-B14F-4D97-AF65-F5344CB8AC3E}">
        <p14:creationId xmlns:p14="http://schemas.microsoft.com/office/powerpoint/2010/main" val="18729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DEC1AF2-C9B1-4649-BF45-3C48A7B037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0" y="3696071"/>
            <a:ext cx="2648973" cy="2648973"/>
          </a:xfrm>
          <a:prstGeom prst="rect">
            <a:avLst/>
          </a:prstGeom>
        </p:spPr>
      </p:pic>
      <p:sp>
        <p:nvSpPr>
          <p:cNvPr id="2" name="Titel 1">
            <a:extLst>
              <a:ext uri="{FF2B5EF4-FFF2-40B4-BE49-F238E27FC236}">
                <a16:creationId xmlns:a16="http://schemas.microsoft.com/office/drawing/2014/main" id="{C24899FC-4F7A-094D-BD0D-F446E59C6D58}"/>
              </a:ext>
            </a:extLst>
          </p:cNvPr>
          <p:cNvSpPr>
            <a:spLocks noGrp="1"/>
          </p:cNvSpPr>
          <p:nvPr>
            <p:ph type="title"/>
          </p:nvPr>
        </p:nvSpPr>
        <p:spPr/>
        <p:txBody>
          <a:bodyPr>
            <a:normAutofit fontScale="90000"/>
          </a:bodyPr>
          <a:lstStyle/>
          <a:p>
            <a:r>
              <a:rPr lang="nl-NL" dirty="0">
                <a:latin typeface="Arial" panose="020B0604020202020204" pitchFamily="34" charset="0"/>
                <a:cs typeface="Arial" panose="020B0604020202020204" pitchFamily="34" charset="0"/>
              </a:rPr>
              <a:t>Spel met vormen </a:t>
            </a:r>
            <a:br>
              <a:rPr lang="nl-NL" dirty="0">
                <a:latin typeface="Arial" panose="020B0604020202020204" pitchFamily="34" charset="0"/>
                <a:cs typeface="Arial" panose="020B0604020202020204" pitchFamily="34" charset="0"/>
              </a:rPr>
            </a:br>
            <a:r>
              <a:rPr lang="nl-NL" sz="1800" dirty="0">
                <a:solidFill>
                  <a:srgbClr val="00B0F0"/>
                </a:solidFill>
                <a:latin typeface="Arial" panose="020B0604020202020204" pitchFamily="34" charset="0"/>
                <a:cs typeface="Arial" panose="020B0604020202020204" pitchFamily="34" charset="0"/>
              </a:rPr>
              <a:t>*Ieder kind krijgt een witte basisvorm</a:t>
            </a:r>
            <a:br>
              <a:rPr lang="nl-NL" dirty="0"/>
            </a:br>
            <a:endParaRPr lang="nl-NL" dirty="0"/>
          </a:p>
        </p:txBody>
      </p:sp>
      <p:sp>
        <p:nvSpPr>
          <p:cNvPr id="3" name="Tijdelijke aanduiding voor inhoud 2">
            <a:extLst>
              <a:ext uri="{FF2B5EF4-FFF2-40B4-BE49-F238E27FC236}">
                <a16:creationId xmlns:a16="http://schemas.microsoft.com/office/drawing/2014/main" id="{4B156615-919A-DC4C-9299-E72204ABA665}"/>
              </a:ext>
            </a:extLst>
          </p:cNvPr>
          <p:cNvSpPr>
            <a:spLocks noGrp="1"/>
          </p:cNvSpPr>
          <p:nvPr>
            <p:ph idx="1"/>
          </p:nvPr>
        </p:nvSpPr>
        <p:spPr>
          <a:xfrm>
            <a:off x="1140352" y="1965960"/>
            <a:ext cx="10066624" cy="4282440"/>
          </a:xfrm>
        </p:spPr>
        <p:txBody>
          <a:bodyPr>
            <a:normAutofit fontScale="70000" lnSpcReduction="20000"/>
          </a:bodyPr>
          <a:lstStyle/>
          <a:p>
            <a:pPr>
              <a:lnSpc>
                <a:spcPct val="120000"/>
              </a:lnSpc>
              <a:buClrTx/>
            </a:pPr>
            <a:r>
              <a:rPr lang="nl-NL" dirty="0">
                <a:solidFill>
                  <a:schemeClr val="tx1"/>
                </a:solidFill>
                <a:latin typeface="Arial" panose="020B0604020202020204" pitchFamily="34" charset="0"/>
                <a:cs typeface="Arial" panose="020B0604020202020204" pitchFamily="34" charset="0"/>
              </a:rPr>
              <a:t>Steek je hand op als je een vierkant/cirkel/driehoek/enz. hebt. </a:t>
            </a:r>
          </a:p>
          <a:p>
            <a:pPr>
              <a:lnSpc>
                <a:spcPct val="120000"/>
              </a:lnSpc>
              <a:buClrTx/>
            </a:pPr>
            <a:r>
              <a:rPr lang="nl-NL" dirty="0">
                <a:solidFill>
                  <a:schemeClr val="tx1"/>
                </a:solidFill>
                <a:latin typeface="Arial" panose="020B0604020202020204" pitchFamily="34" charset="0"/>
                <a:cs typeface="Arial" panose="020B0604020202020204" pitchFamily="34" charset="0"/>
              </a:rPr>
              <a:t>Geef kinderen met hun vorm steeds een andere opdracht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Heb je een vierkant    	– staan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	     driehoek   	– liggen</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	     cirkel        	– zitten</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	     rechthoek 	– op één been staan</a:t>
            </a:r>
            <a:br>
              <a:rPr lang="nl-NL" dirty="0">
                <a:solidFill>
                  <a:schemeClr val="tx1"/>
                </a:solidFill>
                <a:latin typeface="Arial" panose="020B0604020202020204" pitchFamily="34" charset="0"/>
                <a:cs typeface="Arial" panose="020B0604020202020204" pitchFamily="34" charset="0"/>
              </a:rPr>
            </a:br>
            <a:endParaRPr lang="nl-NL" dirty="0">
              <a:solidFill>
                <a:schemeClr val="tx1"/>
              </a:solidFill>
              <a:latin typeface="Arial" panose="020B0604020202020204" pitchFamily="34" charset="0"/>
              <a:cs typeface="Arial" panose="020B0604020202020204" pitchFamily="34" charset="0"/>
            </a:endParaRPr>
          </a:p>
          <a:p>
            <a:pPr>
              <a:lnSpc>
                <a:spcPct val="120000"/>
              </a:lnSpc>
              <a:buClrTx/>
            </a:pPr>
            <a:r>
              <a:rPr lang="nl-NL" sz="2400" dirty="0">
                <a:solidFill>
                  <a:srgbClr val="00B0F0"/>
                </a:solidFill>
                <a:latin typeface="Arial" panose="020B0604020202020204" pitchFamily="34" charset="0"/>
                <a:cs typeface="Arial" panose="020B0604020202020204" pitchFamily="34" charset="0"/>
              </a:rPr>
              <a:t>Gebruik eventueel ook de gekleurde vormen uit de envelop voor uitbreiding met kleuren. </a:t>
            </a:r>
            <a:endParaRPr lang="nl-NL" sz="2400" dirty="0">
              <a:solidFill>
                <a:schemeClr val="tx1"/>
              </a:solidFill>
              <a:latin typeface="Arial" panose="020B0604020202020204" pitchFamily="34" charset="0"/>
              <a:cs typeface="Arial" panose="020B0604020202020204" pitchFamily="34" charset="0"/>
            </a:endParaRPr>
          </a:p>
          <a:p>
            <a:pPr>
              <a:lnSpc>
                <a:spcPct val="120000"/>
              </a:lnSpc>
              <a:buClrTx/>
            </a:pPr>
            <a:r>
              <a:rPr lang="nl-NL" sz="2400" dirty="0">
                <a:solidFill>
                  <a:schemeClr val="tx1"/>
                </a:solidFill>
                <a:latin typeface="Arial" panose="020B0604020202020204" pitchFamily="34" charset="0"/>
                <a:cs typeface="Arial" panose="020B0604020202020204" pitchFamily="34" charset="0"/>
              </a:rPr>
              <a:t>Zing en speel nu met liedje ‘wie niet lopen wil’, maar nu met de vormen, </a:t>
            </a:r>
            <a:br>
              <a:rPr lang="nl-NL" sz="2400" dirty="0">
                <a:solidFill>
                  <a:schemeClr val="tx1"/>
                </a:solidFill>
                <a:latin typeface="Arial" panose="020B0604020202020204" pitchFamily="34" charset="0"/>
                <a:cs typeface="Arial" panose="020B0604020202020204" pitchFamily="34" charset="0"/>
              </a:rPr>
            </a:br>
            <a:r>
              <a:rPr lang="nl-NL" sz="2400" dirty="0">
                <a:solidFill>
                  <a:schemeClr val="tx1"/>
                </a:solidFill>
                <a:latin typeface="Arial" panose="020B0604020202020204" pitchFamily="34" charset="0"/>
                <a:cs typeface="Arial" panose="020B0604020202020204" pitchFamily="34" charset="0"/>
              </a:rPr>
              <a:t>dus ‘wie een driehoek heeft, gaat staan’. </a:t>
            </a:r>
            <a:br>
              <a:rPr lang="nl-NL" sz="2400" dirty="0">
                <a:solidFill>
                  <a:schemeClr val="tx1"/>
                </a:solidFill>
                <a:latin typeface="Arial" panose="020B0604020202020204" pitchFamily="34" charset="0"/>
                <a:cs typeface="Arial" panose="020B0604020202020204" pitchFamily="34" charset="0"/>
              </a:rPr>
            </a:br>
            <a:r>
              <a:rPr lang="nl-NL" sz="2400" dirty="0">
                <a:solidFill>
                  <a:schemeClr val="tx1"/>
                </a:solidFill>
                <a:latin typeface="Arial" panose="020B0604020202020204" pitchFamily="34" charset="0"/>
                <a:cs typeface="Arial" panose="020B0604020202020204" pitchFamily="34" charset="0"/>
              </a:rPr>
              <a:t>Alle kinderen zitten en alleen als er over jouw vorm gezongen wordt, </a:t>
            </a:r>
            <a:br>
              <a:rPr lang="nl-NL" sz="2400" dirty="0">
                <a:solidFill>
                  <a:schemeClr val="tx1"/>
                </a:solidFill>
                <a:latin typeface="Arial" panose="020B0604020202020204" pitchFamily="34" charset="0"/>
                <a:cs typeface="Arial" panose="020B0604020202020204" pitchFamily="34" charset="0"/>
              </a:rPr>
            </a:br>
            <a:r>
              <a:rPr lang="nl-NL" sz="2400" dirty="0">
                <a:solidFill>
                  <a:schemeClr val="tx1"/>
                </a:solidFill>
                <a:latin typeface="Arial" panose="020B0604020202020204" pitchFamily="34" charset="0"/>
                <a:cs typeface="Arial" panose="020B0604020202020204" pitchFamily="34" charset="0"/>
              </a:rPr>
              <a:t>voer je de opdracht uit.</a:t>
            </a:r>
            <a:br>
              <a:rPr lang="nl-NL" sz="2400" dirty="0">
                <a:solidFill>
                  <a:schemeClr val="tx1"/>
                </a:solidFill>
              </a:rPr>
            </a:br>
            <a:br>
              <a:rPr lang="nl-NL" dirty="0"/>
            </a:br>
            <a:endParaRPr lang="nl-NL" dirty="0"/>
          </a:p>
        </p:txBody>
      </p:sp>
      <p:pic>
        <p:nvPicPr>
          <p:cNvPr id="5" name="Afbeelding 4">
            <a:extLst>
              <a:ext uri="{FF2B5EF4-FFF2-40B4-BE49-F238E27FC236}">
                <a16:creationId xmlns:a16="http://schemas.microsoft.com/office/drawing/2014/main" id="{A9D62B28-C75E-6D4E-81A0-BC76ADD9B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5577" y="300134"/>
            <a:ext cx="3395937" cy="3395937"/>
          </a:xfrm>
          <a:prstGeom prst="rect">
            <a:avLst/>
          </a:prstGeom>
        </p:spPr>
      </p:pic>
    </p:spTree>
    <p:extLst>
      <p:ext uri="{BB962C8B-B14F-4D97-AF65-F5344CB8AC3E}">
        <p14:creationId xmlns:p14="http://schemas.microsoft.com/office/powerpoint/2010/main" val="21824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2342DBA-1239-E741-BEF6-50C1A82EA1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9115" y="1167772"/>
            <a:ext cx="4126960" cy="4126960"/>
          </a:xfrm>
          <a:prstGeom prst="rect">
            <a:avLst/>
          </a:prstGeom>
        </p:spPr>
      </p:pic>
      <p:sp>
        <p:nvSpPr>
          <p:cNvPr id="2" name="Titel 1">
            <a:extLst>
              <a:ext uri="{FF2B5EF4-FFF2-40B4-BE49-F238E27FC236}">
                <a16:creationId xmlns:a16="http://schemas.microsoft.com/office/drawing/2014/main" id="{D76D6423-73BB-7F49-B5B7-C7BD7643E0C0}"/>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Naar buiten!  </a:t>
            </a:r>
          </a:p>
        </p:txBody>
      </p:sp>
      <p:sp>
        <p:nvSpPr>
          <p:cNvPr id="3" name="Tijdelijke aanduiding voor inhoud 2">
            <a:extLst>
              <a:ext uri="{FF2B5EF4-FFF2-40B4-BE49-F238E27FC236}">
                <a16:creationId xmlns:a16="http://schemas.microsoft.com/office/drawing/2014/main" id="{0F03ABFC-6952-2841-BBED-FEE8707FE4E3}"/>
              </a:ext>
            </a:extLst>
          </p:cNvPr>
          <p:cNvSpPr>
            <a:spLocks noGrp="1"/>
          </p:cNvSpPr>
          <p:nvPr>
            <p:ph idx="1"/>
          </p:nvPr>
        </p:nvSpPr>
        <p:spPr>
          <a:xfrm>
            <a:off x="1119809" y="1931503"/>
            <a:ext cx="9872871" cy="4447525"/>
          </a:xfrm>
        </p:spPr>
        <p:txBody>
          <a:bodyPr>
            <a:normAutofit/>
          </a:bodyPr>
          <a:lstStyle/>
          <a:p>
            <a:pPr>
              <a:buClr>
                <a:schemeClr val="tx1"/>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Vormen op het schoolplein herkennen: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stoeptegel, baksteen, klimrek, bal, hoepel, etc.</a:t>
            </a:r>
          </a:p>
          <a:p>
            <a:pPr>
              <a:buClr>
                <a:schemeClr val="tx1"/>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Welke vormen hebben zij het meest gezien?</a:t>
            </a:r>
          </a:p>
          <a:p>
            <a:pPr>
              <a:buClr>
                <a:schemeClr val="tx1"/>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Zijn er ook nieuwe vormen ontdekt?</a:t>
            </a:r>
          </a:p>
          <a:p>
            <a:pPr marL="45720" indent="0">
              <a:buNone/>
            </a:pPr>
            <a:endParaRPr lang="nl-NL" dirty="0"/>
          </a:p>
          <a:p>
            <a:pPr marL="45720" indent="0">
              <a:buNone/>
            </a:pPr>
            <a:r>
              <a:rPr lang="nl-NL" sz="4400" dirty="0">
                <a:latin typeface="Arial" panose="020B0604020202020204" pitchFamily="34" charset="0"/>
                <a:cs typeface="Arial" panose="020B0604020202020204" pitchFamily="34" charset="0"/>
              </a:rPr>
              <a:t>Binnen</a:t>
            </a:r>
          </a:p>
          <a:p>
            <a:pPr>
              <a:buClrTx/>
            </a:pPr>
            <a:r>
              <a:rPr lang="nl-NL" sz="2000" dirty="0">
                <a:solidFill>
                  <a:schemeClr val="tx1"/>
                </a:solidFill>
                <a:latin typeface="Arial" panose="020B0604020202020204" pitchFamily="34" charset="0"/>
                <a:cs typeface="Arial" panose="020B0604020202020204" pitchFamily="34" charset="0"/>
              </a:rPr>
              <a:t>Opdracht</a:t>
            </a:r>
          </a:p>
        </p:txBody>
      </p:sp>
      <p:pic>
        <p:nvPicPr>
          <p:cNvPr id="4" name="Afbeelding 3">
            <a:extLst>
              <a:ext uri="{FF2B5EF4-FFF2-40B4-BE49-F238E27FC236}">
                <a16:creationId xmlns:a16="http://schemas.microsoft.com/office/drawing/2014/main" id="{F9381FAF-7A04-B348-9A06-9A996F0C14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5990" y="5294732"/>
            <a:ext cx="1230085" cy="1230085"/>
          </a:xfrm>
          <a:prstGeom prst="rect">
            <a:avLst/>
          </a:prstGeom>
        </p:spPr>
      </p:pic>
      <p:pic>
        <p:nvPicPr>
          <p:cNvPr id="5" name="Afbeelding 4">
            <a:extLst>
              <a:ext uri="{FF2B5EF4-FFF2-40B4-BE49-F238E27FC236}">
                <a16:creationId xmlns:a16="http://schemas.microsoft.com/office/drawing/2014/main" id="{686DBFE2-DBED-0D49-982C-4DD742A1AF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790" y="5214594"/>
            <a:ext cx="1356360" cy="1356360"/>
          </a:xfrm>
          <a:prstGeom prst="rect">
            <a:avLst/>
          </a:prstGeom>
        </p:spPr>
      </p:pic>
      <p:pic>
        <p:nvPicPr>
          <p:cNvPr id="6" name="Afbeelding 5">
            <a:extLst>
              <a:ext uri="{FF2B5EF4-FFF2-40B4-BE49-F238E27FC236}">
                <a16:creationId xmlns:a16="http://schemas.microsoft.com/office/drawing/2014/main" id="{6A0F5843-C90C-9043-B437-890520D4E5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7704" y="2449017"/>
            <a:ext cx="3298371" cy="3298371"/>
          </a:xfrm>
          <a:prstGeom prst="rect">
            <a:avLst/>
          </a:prstGeom>
        </p:spPr>
      </p:pic>
      <p:pic>
        <p:nvPicPr>
          <p:cNvPr id="8" name="Afbeelding 7">
            <a:extLst>
              <a:ext uri="{FF2B5EF4-FFF2-40B4-BE49-F238E27FC236}">
                <a16:creationId xmlns:a16="http://schemas.microsoft.com/office/drawing/2014/main" id="{10AB1EF4-5ACF-B446-9D5D-42C1A88AE237}"/>
              </a:ext>
            </a:extLst>
          </p:cNvPr>
          <p:cNvPicPr>
            <a:picLocks noChangeAspect="1"/>
          </p:cNvPicPr>
          <p:nvPr/>
        </p:nvPicPr>
        <p:blipFill>
          <a:blip r:embed="rId6"/>
          <a:stretch>
            <a:fillRect/>
          </a:stretch>
        </p:blipFill>
        <p:spPr>
          <a:xfrm>
            <a:off x="1726280" y="5294732"/>
            <a:ext cx="542591" cy="542591"/>
          </a:xfrm>
          <a:prstGeom prst="rect">
            <a:avLst/>
          </a:prstGeom>
        </p:spPr>
      </p:pic>
    </p:spTree>
    <p:extLst>
      <p:ext uri="{BB962C8B-B14F-4D97-AF65-F5344CB8AC3E}">
        <p14:creationId xmlns:p14="http://schemas.microsoft.com/office/powerpoint/2010/main" val="114970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Groep 1 en 2</a:t>
            </a:r>
            <a:endPar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1. Wat heeft meneer de Uil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    gevonden?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6" name="Tijdelijke aanduiding voor inhoud 5">
            <a:extLst>
              <a:ext uri="{FF2B5EF4-FFF2-40B4-BE49-F238E27FC236}">
                <a16:creationId xmlns:a16="http://schemas.microsoft.com/office/drawing/2014/main" id="{09DD1921-C6A4-714A-A9A0-B45B358E601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34466" y="723900"/>
            <a:ext cx="2984881" cy="4038600"/>
          </a:xfrm>
        </p:spPr>
      </p:pic>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3"/>
          <a:stretch>
            <a:fillRect/>
          </a:stretch>
        </p:blipFill>
        <p:spPr>
          <a:xfrm>
            <a:off x="9423545" y="4805610"/>
            <a:ext cx="2542252" cy="1792379"/>
          </a:xfrm>
          <a:prstGeom prst="rect">
            <a:avLst/>
          </a:prstGeom>
        </p:spPr>
      </p:pic>
    </p:spTree>
    <p:extLst>
      <p:ext uri="{BB962C8B-B14F-4D97-AF65-F5344CB8AC3E}">
        <p14:creationId xmlns:p14="http://schemas.microsoft.com/office/powerpoint/2010/main" val="1730017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Groep 1 en 2</a:t>
            </a:r>
            <a:endPar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3. De vriend</a:t>
            </a:r>
            <a:br>
              <a:rPr lang="nl-NL" sz="5400" dirty="0">
                <a:solidFill>
                  <a:srgbClr val="FFFFFF"/>
                </a:solidFill>
                <a:latin typeface="Arial" panose="020B0604020202020204" pitchFamily="34" charset="0"/>
                <a:cs typeface="Arial" panose="020B0604020202020204" pitchFamily="34" charset="0"/>
              </a:rPr>
            </a:br>
            <a:r>
              <a:rPr lang="nl-NL" sz="5400" dirty="0">
                <a:solidFill>
                  <a:srgbClr val="FFFFFF"/>
                </a:solidFill>
                <a:latin typeface="Arial" panose="020B0604020202020204" pitchFamily="34" charset="0"/>
                <a:cs typeface="Arial" panose="020B0604020202020204" pitchFamily="34" charset="0"/>
              </a:rPr>
              <a:t>    les beeldend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2"/>
          <a:stretch>
            <a:fillRect/>
          </a:stretch>
        </p:blipFill>
        <p:spPr>
          <a:xfrm>
            <a:off x="9423545" y="4805610"/>
            <a:ext cx="2542252" cy="1792379"/>
          </a:xfrm>
          <a:prstGeom prst="rect">
            <a:avLst/>
          </a:prstGeom>
        </p:spPr>
      </p:pic>
      <p:pic>
        <p:nvPicPr>
          <p:cNvPr id="8" name="Afbeelding 7">
            <a:extLst>
              <a:ext uri="{FF2B5EF4-FFF2-40B4-BE49-F238E27FC236}">
                <a16:creationId xmlns:a16="http://schemas.microsoft.com/office/drawing/2014/main" id="{5AE0CF59-17D6-4807-897C-8D62A2D1FF11}"/>
              </a:ext>
            </a:extLst>
          </p:cNvPr>
          <p:cNvPicPr>
            <a:picLocks noChangeAspect="1"/>
          </p:cNvPicPr>
          <p:nvPr/>
        </p:nvPicPr>
        <p:blipFill>
          <a:blip r:embed="rId3"/>
          <a:stretch>
            <a:fillRect/>
          </a:stretch>
        </p:blipFill>
        <p:spPr>
          <a:xfrm>
            <a:off x="3034747" y="391519"/>
            <a:ext cx="3308370" cy="4396177"/>
          </a:xfrm>
          <a:prstGeom prst="rect">
            <a:avLst/>
          </a:prstGeom>
        </p:spPr>
      </p:pic>
    </p:spTree>
    <p:extLst>
      <p:ext uri="{BB962C8B-B14F-4D97-AF65-F5344CB8AC3E}">
        <p14:creationId xmlns:p14="http://schemas.microsoft.com/office/powerpoint/2010/main" val="1522141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56915" y="349045"/>
            <a:ext cx="9875520" cy="1379621"/>
          </a:xfrm>
        </p:spPr>
        <p:txBody>
          <a:bodyPr>
            <a:normAutofit/>
          </a:bodyPr>
          <a:lstStyle/>
          <a:p>
            <a:r>
              <a:rPr lang="nl-NL" dirty="0">
                <a:latin typeface="Arial" panose="020B0604020202020204" pitchFamily="34" charset="0"/>
                <a:cs typeface="Arial" panose="020B0604020202020204" pitchFamily="34" charset="0"/>
              </a:rPr>
              <a:t>Les 3: De vriend</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1159564" y="1991674"/>
            <a:ext cx="9872871" cy="3932048"/>
          </a:xfrm>
        </p:spPr>
        <p:txBody>
          <a:bodyPr>
            <a:normAutofit fontScale="92500" lnSpcReduction="10000"/>
          </a:bodyPr>
          <a:lstStyle/>
          <a:p>
            <a:pPr marL="45720" indent="0">
              <a:buNone/>
            </a:pPr>
            <a:r>
              <a:rPr lang="nl-NL" sz="2000" b="1" dirty="0">
                <a:latin typeface="Arial" panose="020B0604020202020204" pitchFamily="34" charset="0"/>
                <a:cs typeface="Arial" panose="020B0604020202020204" pitchFamily="34" charset="0"/>
              </a:rPr>
              <a:t>Voorbereiding en benodigdheden</a:t>
            </a:r>
          </a:p>
          <a:p>
            <a:pPr>
              <a:buClrTx/>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Hang de kunstwerken van Mondriaan vóór de les op in de klas.</a:t>
            </a:r>
          </a:p>
          <a:p>
            <a:pPr>
              <a:buClrTx/>
            </a:pPr>
            <a:r>
              <a:rPr lang="nl-NL" sz="2000" dirty="0">
                <a:solidFill>
                  <a:schemeClr val="tx1"/>
                </a:solidFill>
                <a:latin typeface="Arial" panose="020B0604020202020204" pitchFamily="34" charset="0"/>
                <a:cs typeface="Arial" panose="020B0604020202020204" pitchFamily="34" charset="0"/>
              </a:rPr>
              <a:t>Krant les 3</a:t>
            </a:r>
          </a:p>
          <a:p>
            <a:pPr>
              <a:buClrTx/>
            </a:pPr>
            <a:r>
              <a:rPr lang="nl-NL" sz="2000" dirty="0">
                <a:solidFill>
                  <a:schemeClr val="tx1"/>
                </a:solidFill>
                <a:latin typeface="Arial" panose="020B0604020202020204" pitchFamily="34" charset="0"/>
                <a:cs typeface="Arial" panose="020B0604020202020204" pitchFamily="34" charset="0"/>
              </a:rPr>
              <a:t>Envelop basisvormen kleur </a:t>
            </a:r>
          </a:p>
          <a:p>
            <a:pPr>
              <a:buClrTx/>
            </a:pPr>
            <a:r>
              <a:rPr lang="nl-NL" sz="2000" dirty="0">
                <a:solidFill>
                  <a:schemeClr val="tx1"/>
                </a:solidFill>
                <a:latin typeface="Arial" panose="020B0604020202020204" pitchFamily="34" charset="0"/>
                <a:cs typeface="Arial" panose="020B0604020202020204" pitchFamily="34" charset="0"/>
              </a:rPr>
              <a:t>Envelop vormen kunstwerken Piet Mondriaan</a:t>
            </a:r>
            <a:br>
              <a:rPr lang="nl-NL" sz="2000" dirty="0">
                <a:solidFill>
                  <a:schemeClr val="tx1"/>
                </a:solidFill>
                <a:latin typeface="Arial" panose="020B0604020202020204" pitchFamily="34" charset="0"/>
                <a:cs typeface="Arial" panose="020B0604020202020204" pitchFamily="34" charset="0"/>
              </a:rPr>
            </a:b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wit vierkant papier voor iedere leerling. Snijd dit uit A3 in de maat 29,7 x 29,7.</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voldoende voorgesneden stukken papier, vierkanten en rechthoeken, in de kleuren</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rood, geel en blauw.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Het formaat van de vormen in een meervoud van 2,5 cm; 2,5 x 2,5cm, 5 x 5 cm,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10 x10 cm, 2,5 x 10cm, 5 x 10 cm,15 x 5 cm,15 x 15 cm etc.</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smalle stroken (0,5 cm breed) zwart papier</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lijm</a:t>
            </a: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3562260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E1039-DB2E-1442-9BB6-89AC36A69CFC}"/>
              </a:ext>
            </a:extLst>
          </p:cNvPr>
          <p:cNvSpPr>
            <a:spLocks noGrp="1"/>
          </p:cNvSpPr>
          <p:nvPr>
            <p:ph type="title"/>
          </p:nvPr>
        </p:nvSpPr>
        <p:spPr/>
        <p:txBody>
          <a:bodyPr/>
          <a:lstStyle/>
          <a:p>
            <a:r>
              <a:rPr lang="nl-NL" dirty="0"/>
              <a:t>De vriend</a:t>
            </a:r>
          </a:p>
        </p:txBody>
      </p:sp>
      <p:sp>
        <p:nvSpPr>
          <p:cNvPr id="3" name="Tijdelijke aanduiding voor inhoud 2">
            <a:extLst>
              <a:ext uri="{FF2B5EF4-FFF2-40B4-BE49-F238E27FC236}">
                <a16:creationId xmlns:a16="http://schemas.microsoft.com/office/drawing/2014/main" id="{67D9B886-19E1-174A-9DA5-03ED9D6FE753}"/>
              </a:ext>
            </a:extLst>
          </p:cNvPr>
          <p:cNvSpPr>
            <a:spLocks noGrp="1"/>
          </p:cNvSpPr>
          <p:nvPr>
            <p:ph idx="1"/>
          </p:nvPr>
        </p:nvSpPr>
        <p:spPr/>
        <p:txBody>
          <a:bodyPr/>
          <a:lstStyle/>
          <a:p>
            <a:pPr marL="45720" indent="0">
              <a:buNone/>
            </a:pPr>
            <a:endParaRPr lang="nl-NL" sz="1800" dirty="0">
              <a:solidFill>
                <a:srgbClr val="00B0F0"/>
              </a:solidFill>
              <a:latin typeface="Arial" panose="020B0604020202020204" pitchFamily="34" charset="0"/>
              <a:cs typeface="Arial" panose="020B0604020202020204" pitchFamily="34" charset="0"/>
            </a:endParaRPr>
          </a:p>
          <a:p>
            <a:pPr marL="45720" indent="0">
              <a:buNone/>
            </a:pPr>
            <a:endParaRPr lang="nl-NL" sz="1800" dirty="0">
              <a:solidFill>
                <a:srgbClr val="00B0F0"/>
              </a:solidFill>
              <a:latin typeface="Arial" panose="020B0604020202020204" pitchFamily="34" charset="0"/>
              <a:cs typeface="Arial" panose="020B0604020202020204" pitchFamily="34" charset="0"/>
            </a:endParaRPr>
          </a:p>
          <a:p>
            <a:pPr marL="45720" indent="0">
              <a:buNone/>
            </a:pPr>
            <a:endParaRPr lang="nl-NL" sz="1800" dirty="0">
              <a:solidFill>
                <a:srgbClr val="00B0F0"/>
              </a:solidFill>
              <a:latin typeface="Arial" panose="020B0604020202020204" pitchFamily="34" charset="0"/>
              <a:cs typeface="Arial" panose="020B0604020202020204" pitchFamily="34" charset="0"/>
            </a:endParaRPr>
          </a:p>
          <a:p>
            <a:pPr marL="45720" indent="0">
              <a:buNone/>
            </a:pPr>
            <a:endParaRPr lang="nl-NL" sz="1800" dirty="0">
              <a:solidFill>
                <a:srgbClr val="00B0F0"/>
              </a:solidFill>
              <a:latin typeface="Arial" panose="020B0604020202020204" pitchFamily="34" charset="0"/>
              <a:cs typeface="Arial" panose="020B0604020202020204" pitchFamily="34" charset="0"/>
            </a:endParaRPr>
          </a:p>
          <a:p>
            <a:pPr marL="45720" indent="0">
              <a:buNone/>
            </a:pPr>
            <a:r>
              <a:rPr lang="nl-NL" sz="1800" dirty="0">
                <a:solidFill>
                  <a:srgbClr val="00B0F0"/>
                </a:solidFill>
                <a:latin typeface="Arial" panose="020B0604020202020204" pitchFamily="34" charset="0"/>
                <a:cs typeface="Arial" panose="020B0604020202020204" pitchFamily="34" charset="0"/>
              </a:rPr>
              <a:t>* Lees de krant les 3, kunstwerk verdwenen, </a:t>
            </a:r>
            <a:br>
              <a:rPr lang="nl-NL" sz="1800" dirty="0">
                <a:solidFill>
                  <a:srgbClr val="00B0F0"/>
                </a:solidFill>
                <a:latin typeface="Arial" panose="020B0604020202020204" pitchFamily="34" charset="0"/>
                <a:cs typeface="Arial" panose="020B0604020202020204" pitchFamily="34" charset="0"/>
              </a:rPr>
            </a:br>
            <a:r>
              <a:rPr lang="nl-NL" sz="1800" dirty="0">
                <a:solidFill>
                  <a:srgbClr val="00B0F0"/>
                </a:solidFill>
                <a:latin typeface="Arial" panose="020B0604020202020204" pitchFamily="34" charset="0"/>
                <a:cs typeface="Arial" panose="020B0604020202020204" pitchFamily="34" charset="0"/>
              </a:rPr>
              <a:t>  voor.</a:t>
            </a:r>
          </a:p>
        </p:txBody>
      </p:sp>
      <p:pic>
        <p:nvPicPr>
          <p:cNvPr id="8" name="Afbeelding 7">
            <a:extLst>
              <a:ext uri="{FF2B5EF4-FFF2-40B4-BE49-F238E27FC236}">
                <a16:creationId xmlns:a16="http://schemas.microsoft.com/office/drawing/2014/main" id="{1C42E0A9-5547-8842-B9DB-9BD15D752283}"/>
              </a:ext>
            </a:extLst>
          </p:cNvPr>
          <p:cNvPicPr>
            <a:picLocks noChangeAspect="1"/>
          </p:cNvPicPr>
          <p:nvPr/>
        </p:nvPicPr>
        <p:blipFill>
          <a:blip r:embed="rId2"/>
          <a:stretch>
            <a:fillRect/>
          </a:stretch>
        </p:blipFill>
        <p:spPr>
          <a:xfrm>
            <a:off x="6760724" y="1965960"/>
            <a:ext cx="3579779" cy="2740768"/>
          </a:xfrm>
          <a:prstGeom prst="rect">
            <a:avLst/>
          </a:prstGeom>
          <a:ln w="38100">
            <a:solidFill>
              <a:srgbClr val="9BAB26"/>
            </a:solidFill>
          </a:ln>
        </p:spPr>
      </p:pic>
      <p:pic>
        <p:nvPicPr>
          <p:cNvPr id="5" name="Afbeelding 4">
            <a:extLst>
              <a:ext uri="{FF2B5EF4-FFF2-40B4-BE49-F238E27FC236}">
                <a16:creationId xmlns:a16="http://schemas.microsoft.com/office/drawing/2014/main" id="{B6A75C03-7D0A-2B43-92E8-DD1254A896A3}"/>
              </a:ext>
            </a:extLst>
          </p:cNvPr>
          <p:cNvPicPr>
            <a:picLocks noChangeAspect="1"/>
          </p:cNvPicPr>
          <p:nvPr/>
        </p:nvPicPr>
        <p:blipFill>
          <a:blip r:embed="rId3"/>
          <a:stretch>
            <a:fillRect/>
          </a:stretch>
        </p:blipFill>
        <p:spPr>
          <a:xfrm>
            <a:off x="1376464" y="2611877"/>
            <a:ext cx="542591" cy="542591"/>
          </a:xfrm>
          <a:prstGeom prst="rect">
            <a:avLst/>
          </a:prstGeom>
        </p:spPr>
      </p:pic>
    </p:spTree>
    <p:extLst>
      <p:ext uri="{BB962C8B-B14F-4D97-AF65-F5344CB8AC3E}">
        <p14:creationId xmlns:p14="http://schemas.microsoft.com/office/powerpoint/2010/main" val="123441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03E8D-4E4A-E74C-A8D4-F96C444BB241}"/>
              </a:ext>
            </a:extLst>
          </p:cNvPr>
          <p:cNvSpPr>
            <a:spLocks noGrp="1"/>
          </p:cNvSpPr>
          <p:nvPr>
            <p:ph type="title"/>
          </p:nvPr>
        </p:nvSpPr>
        <p:spPr/>
        <p:txBody>
          <a:bodyPr>
            <a:normAutofit/>
          </a:bodyPr>
          <a:lstStyle/>
          <a:p>
            <a:r>
              <a:rPr lang="nl-NL" dirty="0"/>
              <a:t>Puzzelen </a:t>
            </a:r>
            <a:br>
              <a:rPr lang="nl-NL" dirty="0"/>
            </a:br>
            <a:r>
              <a:rPr lang="nl-NL" sz="1600" dirty="0">
                <a:solidFill>
                  <a:srgbClr val="00B0F0"/>
                </a:solidFill>
                <a:latin typeface="Arial" panose="020B0604020202020204" pitchFamily="34" charset="0"/>
                <a:cs typeface="Arial" panose="020B0604020202020204" pitchFamily="34" charset="0"/>
              </a:rPr>
              <a:t>* gebruik de envelop ‘vormen kunstwerken Piet Mondriaan’ </a:t>
            </a:r>
          </a:p>
        </p:txBody>
      </p:sp>
      <p:pic>
        <p:nvPicPr>
          <p:cNvPr id="4" name="Afbeelding 3">
            <a:extLst>
              <a:ext uri="{FF2B5EF4-FFF2-40B4-BE49-F238E27FC236}">
                <a16:creationId xmlns:a16="http://schemas.microsoft.com/office/drawing/2014/main" id="{500A26EA-1A23-C247-8473-E5BEA1B737B5}"/>
              </a:ext>
            </a:extLst>
          </p:cNvPr>
          <p:cNvPicPr>
            <a:picLocks noChangeAspect="1"/>
          </p:cNvPicPr>
          <p:nvPr/>
        </p:nvPicPr>
        <p:blipFill>
          <a:blip r:embed="rId2"/>
          <a:stretch>
            <a:fillRect/>
          </a:stretch>
        </p:blipFill>
        <p:spPr>
          <a:xfrm>
            <a:off x="7495868" y="2957052"/>
            <a:ext cx="4495800" cy="3657600"/>
          </a:xfrm>
          <a:prstGeom prst="rect">
            <a:avLst/>
          </a:prstGeom>
        </p:spPr>
      </p:pic>
      <p:sp>
        <p:nvSpPr>
          <p:cNvPr id="5" name="Ovale toelichting 4">
            <a:extLst>
              <a:ext uri="{FF2B5EF4-FFF2-40B4-BE49-F238E27FC236}">
                <a16:creationId xmlns:a16="http://schemas.microsoft.com/office/drawing/2014/main" id="{8F725AF6-B3F3-1546-A2AE-B88FD2BA9417}"/>
              </a:ext>
            </a:extLst>
          </p:cNvPr>
          <p:cNvSpPr/>
          <p:nvPr/>
        </p:nvSpPr>
        <p:spPr>
          <a:xfrm>
            <a:off x="9016182" y="1366684"/>
            <a:ext cx="2389238" cy="175997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Kunnen jullie ook zo’n schilderij maken? </a:t>
            </a:r>
          </a:p>
        </p:txBody>
      </p:sp>
      <p:pic>
        <p:nvPicPr>
          <p:cNvPr id="13" name="Tijdelijke aanduiding voor inhoud 12">
            <a:extLst>
              <a:ext uri="{FF2B5EF4-FFF2-40B4-BE49-F238E27FC236}">
                <a16:creationId xmlns:a16="http://schemas.microsoft.com/office/drawing/2014/main" id="{5648C3C1-C946-054B-8D83-DB2684FE5F8F}"/>
              </a:ext>
            </a:extLst>
          </p:cNvPr>
          <p:cNvPicPr>
            <a:picLocks noGrp="1" noChangeAspect="1"/>
          </p:cNvPicPr>
          <p:nvPr>
            <p:ph idx="1"/>
          </p:nvPr>
        </p:nvPicPr>
        <p:blipFill>
          <a:blip r:embed="rId3"/>
          <a:stretch>
            <a:fillRect/>
          </a:stretch>
        </p:blipFill>
        <p:spPr>
          <a:xfrm>
            <a:off x="1539977" y="1965960"/>
            <a:ext cx="4495800" cy="4495800"/>
          </a:xfrm>
        </p:spPr>
      </p:pic>
      <p:pic>
        <p:nvPicPr>
          <p:cNvPr id="6" name="Afbeelding 5">
            <a:extLst>
              <a:ext uri="{FF2B5EF4-FFF2-40B4-BE49-F238E27FC236}">
                <a16:creationId xmlns:a16="http://schemas.microsoft.com/office/drawing/2014/main" id="{D621DBFD-FA9C-4746-9891-012B8C06DE32}"/>
              </a:ext>
            </a:extLst>
          </p:cNvPr>
          <p:cNvPicPr>
            <a:picLocks noChangeAspect="1"/>
          </p:cNvPicPr>
          <p:nvPr/>
        </p:nvPicPr>
        <p:blipFill>
          <a:blip r:embed="rId4"/>
          <a:stretch>
            <a:fillRect/>
          </a:stretch>
        </p:blipFill>
        <p:spPr>
          <a:xfrm>
            <a:off x="484804" y="1965960"/>
            <a:ext cx="542591" cy="542591"/>
          </a:xfrm>
          <a:prstGeom prst="rect">
            <a:avLst/>
          </a:prstGeom>
        </p:spPr>
      </p:pic>
    </p:spTree>
    <p:extLst>
      <p:ext uri="{BB962C8B-B14F-4D97-AF65-F5344CB8AC3E}">
        <p14:creationId xmlns:p14="http://schemas.microsoft.com/office/powerpoint/2010/main" val="172644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9654B-5FA7-2446-92FC-417AE1E81797}"/>
              </a:ext>
            </a:extLst>
          </p:cNvPr>
          <p:cNvSpPr>
            <a:spLocks noGrp="1"/>
          </p:cNvSpPr>
          <p:nvPr>
            <p:ph type="title"/>
          </p:nvPr>
        </p:nvSpPr>
        <p:spPr>
          <a:xfrm>
            <a:off x="2009268" y="2328132"/>
            <a:ext cx="9875520" cy="1356360"/>
          </a:xfrm>
        </p:spPr>
        <p:txBody>
          <a:bodyPr/>
          <a:lstStyle/>
          <a:p>
            <a:r>
              <a:rPr lang="nl-NL" dirty="0">
                <a:latin typeface="Arial" panose="020B0604020202020204" pitchFamily="34" charset="0"/>
                <a:cs typeface="Arial" panose="020B0604020202020204" pitchFamily="34" charset="0"/>
              </a:rPr>
              <a:t>Maak je eigen kunstwerk</a:t>
            </a:r>
          </a:p>
        </p:txBody>
      </p:sp>
      <p:sp>
        <p:nvSpPr>
          <p:cNvPr id="4" name="Rechthoek 3">
            <a:extLst>
              <a:ext uri="{FF2B5EF4-FFF2-40B4-BE49-F238E27FC236}">
                <a16:creationId xmlns:a16="http://schemas.microsoft.com/office/drawing/2014/main" id="{CFB0354D-F35B-B642-93A4-96F188B6FAFB}"/>
              </a:ext>
            </a:extLst>
          </p:cNvPr>
          <p:cNvSpPr/>
          <p:nvPr/>
        </p:nvSpPr>
        <p:spPr>
          <a:xfrm>
            <a:off x="8209935" y="1297858"/>
            <a:ext cx="580104" cy="550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6C064E97-B87F-9E4F-8ED1-D410445468C2}"/>
              </a:ext>
            </a:extLst>
          </p:cNvPr>
          <p:cNvSpPr/>
          <p:nvPr/>
        </p:nvSpPr>
        <p:spPr>
          <a:xfrm>
            <a:off x="6562702" y="5314582"/>
            <a:ext cx="580104" cy="550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880CC5B5-118E-1D4C-8337-FB4BB58AB56D}"/>
              </a:ext>
            </a:extLst>
          </p:cNvPr>
          <p:cNvSpPr/>
          <p:nvPr/>
        </p:nvSpPr>
        <p:spPr>
          <a:xfrm>
            <a:off x="9852064" y="3107741"/>
            <a:ext cx="580104" cy="55060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18BA7DA4-E98F-524E-933E-54CF1EE468D1}"/>
              </a:ext>
            </a:extLst>
          </p:cNvPr>
          <p:cNvSpPr/>
          <p:nvPr/>
        </p:nvSpPr>
        <p:spPr>
          <a:xfrm>
            <a:off x="10392052" y="4254858"/>
            <a:ext cx="580104" cy="55060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79112BC8-D43D-8B4A-85A2-3D2AEC1E8CCD}"/>
              </a:ext>
            </a:extLst>
          </p:cNvPr>
          <p:cNvSpPr/>
          <p:nvPr/>
        </p:nvSpPr>
        <p:spPr>
          <a:xfrm>
            <a:off x="8602242" y="5500376"/>
            <a:ext cx="1155036" cy="106680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92741CBD-7616-8747-9F91-3ED21B6830D6}"/>
              </a:ext>
            </a:extLst>
          </p:cNvPr>
          <p:cNvSpPr/>
          <p:nvPr/>
        </p:nvSpPr>
        <p:spPr>
          <a:xfrm>
            <a:off x="10902470" y="3010358"/>
            <a:ext cx="745854" cy="73001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28343419-67A1-4F42-9DC5-CA5ADDB55AA7}"/>
              </a:ext>
            </a:extLst>
          </p:cNvPr>
          <p:cNvSpPr/>
          <p:nvPr/>
        </p:nvSpPr>
        <p:spPr>
          <a:xfrm rot="678817">
            <a:off x="437578" y="5225073"/>
            <a:ext cx="580104" cy="55060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1C5D8A8A-A054-AB43-98F3-31346B9B8465}"/>
              </a:ext>
            </a:extLst>
          </p:cNvPr>
          <p:cNvSpPr/>
          <p:nvPr/>
        </p:nvSpPr>
        <p:spPr>
          <a:xfrm>
            <a:off x="5499331" y="5473337"/>
            <a:ext cx="926050" cy="9447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AD7441A4-1DC6-4D44-B0BA-1974CEC3625A}"/>
              </a:ext>
            </a:extLst>
          </p:cNvPr>
          <p:cNvSpPr/>
          <p:nvPr/>
        </p:nvSpPr>
        <p:spPr>
          <a:xfrm>
            <a:off x="2722985" y="5943832"/>
            <a:ext cx="580104" cy="550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45F7A600-91AC-034E-A1A7-AE64384471BE}"/>
              </a:ext>
            </a:extLst>
          </p:cNvPr>
          <p:cNvSpPr/>
          <p:nvPr/>
        </p:nvSpPr>
        <p:spPr>
          <a:xfrm>
            <a:off x="2377591" y="417872"/>
            <a:ext cx="580104" cy="550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8899656B-7D45-7943-908D-96C2EE518EED}"/>
              </a:ext>
            </a:extLst>
          </p:cNvPr>
          <p:cNvSpPr/>
          <p:nvPr/>
        </p:nvSpPr>
        <p:spPr>
          <a:xfrm>
            <a:off x="9894599" y="428756"/>
            <a:ext cx="746982" cy="18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9CFAD8F3-058C-8945-91AC-4B7C76ED885C}"/>
              </a:ext>
            </a:extLst>
          </p:cNvPr>
          <p:cNvSpPr/>
          <p:nvPr/>
        </p:nvSpPr>
        <p:spPr>
          <a:xfrm rot="972228">
            <a:off x="550199" y="438869"/>
            <a:ext cx="617527" cy="19345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AAADB429-3BE5-774D-8E0F-647E0AEC7855}"/>
              </a:ext>
            </a:extLst>
          </p:cNvPr>
          <p:cNvSpPr/>
          <p:nvPr/>
        </p:nvSpPr>
        <p:spPr>
          <a:xfrm rot="19580650">
            <a:off x="10288686" y="4692396"/>
            <a:ext cx="434190" cy="155349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extLst>
              <a:ext uri="{FF2B5EF4-FFF2-40B4-BE49-F238E27FC236}">
                <a16:creationId xmlns:a16="http://schemas.microsoft.com/office/drawing/2014/main" id="{C2DACBDF-9CB6-A641-A864-B17746DD92F9}"/>
              </a:ext>
            </a:extLst>
          </p:cNvPr>
          <p:cNvSpPr/>
          <p:nvPr/>
        </p:nvSpPr>
        <p:spPr>
          <a:xfrm>
            <a:off x="1336407" y="4717028"/>
            <a:ext cx="580104" cy="17457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F8682B0C-BADA-CE4D-B3A1-0FF1578F195E}"/>
              </a:ext>
            </a:extLst>
          </p:cNvPr>
          <p:cNvSpPr/>
          <p:nvPr/>
        </p:nvSpPr>
        <p:spPr>
          <a:xfrm>
            <a:off x="7379355" y="4166421"/>
            <a:ext cx="580104" cy="550607"/>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97DD64C2-49BC-7D4C-8627-B0BF09ECAE88}"/>
              </a:ext>
            </a:extLst>
          </p:cNvPr>
          <p:cNvSpPr/>
          <p:nvPr/>
        </p:nvSpPr>
        <p:spPr>
          <a:xfrm>
            <a:off x="7142806" y="442204"/>
            <a:ext cx="580104" cy="550607"/>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7D232627-19EA-5B46-8790-65991A263083}"/>
              </a:ext>
            </a:extLst>
          </p:cNvPr>
          <p:cNvSpPr/>
          <p:nvPr/>
        </p:nvSpPr>
        <p:spPr>
          <a:xfrm>
            <a:off x="2957695" y="4304304"/>
            <a:ext cx="1222364" cy="1241089"/>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C47537E1-1649-E249-B838-D83AEFC4F604}"/>
              </a:ext>
            </a:extLst>
          </p:cNvPr>
          <p:cNvSpPr/>
          <p:nvPr/>
        </p:nvSpPr>
        <p:spPr>
          <a:xfrm>
            <a:off x="8499987" y="3740369"/>
            <a:ext cx="1222364" cy="1241089"/>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5D03B7EC-3A27-D740-A68C-5C998E32B483}"/>
              </a:ext>
            </a:extLst>
          </p:cNvPr>
          <p:cNvSpPr/>
          <p:nvPr/>
        </p:nvSpPr>
        <p:spPr>
          <a:xfrm>
            <a:off x="359435" y="2875936"/>
            <a:ext cx="676850" cy="1852013"/>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AD738494-F98C-4445-B1D4-898BF0B182BB}"/>
              </a:ext>
            </a:extLst>
          </p:cNvPr>
          <p:cNvSpPr/>
          <p:nvPr/>
        </p:nvSpPr>
        <p:spPr>
          <a:xfrm rot="632167">
            <a:off x="10824980" y="748711"/>
            <a:ext cx="676850" cy="2138868"/>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7399BDF1-4524-2845-BD9A-2CA28C5E094F}"/>
              </a:ext>
            </a:extLst>
          </p:cNvPr>
          <p:cNvSpPr/>
          <p:nvPr/>
        </p:nvSpPr>
        <p:spPr>
          <a:xfrm rot="2138237">
            <a:off x="4776022" y="4222090"/>
            <a:ext cx="676850" cy="2138868"/>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CED07E12-C405-B148-ADED-81643DDE654F}"/>
              </a:ext>
            </a:extLst>
          </p:cNvPr>
          <p:cNvSpPr/>
          <p:nvPr/>
        </p:nvSpPr>
        <p:spPr>
          <a:xfrm>
            <a:off x="11160386" y="4898216"/>
            <a:ext cx="580104" cy="550607"/>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extLst>
              <a:ext uri="{FF2B5EF4-FFF2-40B4-BE49-F238E27FC236}">
                <a16:creationId xmlns:a16="http://schemas.microsoft.com/office/drawing/2014/main" id="{686ED1B9-A455-4844-A878-69F63BA42967}"/>
              </a:ext>
            </a:extLst>
          </p:cNvPr>
          <p:cNvSpPr/>
          <p:nvPr/>
        </p:nvSpPr>
        <p:spPr>
          <a:xfrm rot="1527697">
            <a:off x="7432857" y="5500377"/>
            <a:ext cx="879525" cy="877464"/>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C1011C09-40DA-964F-A7F2-04284FEB0895}"/>
              </a:ext>
            </a:extLst>
          </p:cNvPr>
          <p:cNvSpPr/>
          <p:nvPr/>
        </p:nvSpPr>
        <p:spPr>
          <a:xfrm rot="20394565">
            <a:off x="1479994" y="1299527"/>
            <a:ext cx="1155036" cy="106680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6169B847-8DE2-E847-93A2-45BB1B5CAB98}"/>
              </a:ext>
            </a:extLst>
          </p:cNvPr>
          <p:cNvSpPr/>
          <p:nvPr/>
        </p:nvSpPr>
        <p:spPr>
          <a:xfrm rot="3459764">
            <a:off x="6656976" y="919048"/>
            <a:ext cx="580104" cy="17457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B3D4BF5C-AA4B-144F-BCEB-9DC934A896B9}"/>
              </a:ext>
            </a:extLst>
          </p:cNvPr>
          <p:cNvSpPr/>
          <p:nvPr/>
        </p:nvSpPr>
        <p:spPr>
          <a:xfrm rot="2659345">
            <a:off x="3603776" y="575200"/>
            <a:ext cx="879525" cy="877464"/>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extLst>
              <a:ext uri="{FF2B5EF4-FFF2-40B4-BE49-F238E27FC236}">
                <a16:creationId xmlns:a16="http://schemas.microsoft.com/office/drawing/2014/main" id="{EF79F064-80B4-B847-B7DA-F6D363B5E6AE}"/>
              </a:ext>
            </a:extLst>
          </p:cNvPr>
          <p:cNvSpPr/>
          <p:nvPr/>
        </p:nvSpPr>
        <p:spPr>
          <a:xfrm>
            <a:off x="4735620" y="1222898"/>
            <a:ext cx="1062773" cy="101078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Afbeelding 39">
            <a:extLst>
              <a:ext uri="{FF2B5EF4-FFF2-40B4-BE49-F238E27FC236}">
                <a16:creationId xmlns:a16="http://schemas.microsoft.com/office/drawing/2014/main" id="{9F36EFEB-13CC-1648-A851-CEC4E7AA6E8D}"/>
              </a:ext>
            </a:extLst>
          </p:cNvPr>
          <p:cNvPicPr>
            <a:picLocks noChangeAspect="1"/>
          </p:cNvPicPr>
          <p:nvPr/>
        </p:nvPicPr>
        <p:blipFill>
          <a:blip r:embed="rId2"/>
          <a:stretch>
            <a:fillRect/>
          </a:stretch>
        </p:blipFill>
        <p:spPr>
          <a:xfrm>
            <a:off x="2057512" y="3530646"/>
            <a:ext cx="542591" cy="542591"/>
          </a:xfrm>
          <a:prstGeom prst="rect">
            <a:avLst/>
          </a:prstGeom>
        </p:spPr>
      </p:pic>
    </p:spTree>
    <p:extLst>
      <p:ext uri="{BB962C8B-B14F-4D97-AF65-F5344CB8AC3E}">
        <p14:creationId xmlns:p14="http://schemas.microsoft.com/office/powerpoint/2010/main" val="392994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43521-6423-AA48-9CE3-05B96343841E}"/>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Zijn er buiten ook kleuren? </a:t>
            </a:r>
            <a:br>
              <a:rPr lang="nl-NL" dirty="0">
                <a:latin typeface="Arial" panose="020B0604020202020204" pitchFamily="34" charset="0"/>
                <a:cs typeface="Arial" panose="020B0604020202020204" pitchFamily="34" charset="0"/>
              </a:rPr>
            </a:br>
            <a:endParaRPr lang="nl-NL" dirty="0">
              <a:solidFill>
                <a:srgbClr val="FF0000"/>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4951B7CE-EE5C-C743-846E-4F74B2DB75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4796" y="3570105"/>
            <a:ext cx="3429000" cy="3429000"/>
          </a:xfrm>
          <a:prstGeom prst="rect">
            <a:avLst/>
          </a:prstGeom>
        </p:spPr>
      </p:pic>
      <p:pic>
        <p:nvPicPr>
          <p:cNvPr id="5" name="Afbeelding 4">
            <a:extLst>
              <a:ext uri="{FF2B5EF4-FFF2-40B4-BE49-F238E27FC236}">
                <a16:creationId xmlns:a16="http://schemas.microsoft.com/office/drawing/2014/main" id="{085C4634-3FDD-994C-8DD9-73869E786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9" y="-119742"/>
            <a:ext cx="3287486" cy="3287486"/>
          </a:xfrm>
          <a:prstGeom prst="rect">
            <a:avLst/>
          </a:prstGeom>
        </p:spPr>
      </p:pic>
      <p:pic>
        <p:nvPicPr>
          <p:cNvPr id="6" name="Tijdelijke aanduiding voor inhoud 5">
            <a:extLst>
              <a:ext uri="{FF2B5EF4-FFF2-40B4-BE49-F238E27FC236}">
                <a16:creationId xmlns:a16="http://schemas.microsoft.com/office/drawing/2014/main" id="{D015DCBF-1D2D-584F-89FD-36C76B923D2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335224" y="1965960"/>
            <a:ext cx="533400" cy="533400"/>
          </a:xfrm>
          <a:prstGeom prst="rect">
            <a:avLst/>
          </a:prstGeom>
        </p:spPr>
      </p:pic>
      <p:pic>
        <p:nvPicPr>
          <p:cNvPr id="8" name="Afbeelding 7">
            <a:extLst>
              <a:ext uri="{FF2B5EF4-FFF2-40B4-BE49-F238E27FC236}">
                <a16:creationId xmlns:a16="http://schemas.microsoft.com/office/drawing/2014/main" id="{E9FD8039-0F22-CF47-AC29-27E980E833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1344" y="2232660"/>
            <a:ext cx="2819380" cy="2189809"/>
          </a:xfrm>
          <a:prstGeom prst="rect">
            <a:avLst/>
          </a:prstGeom>
          <a:solidFill>
            <a:srgbClr val="0070C0"/>
          </a:solidFill>
        </p:spPr>
      </p:pic>
    </p:spTree>
    <p:extLst>
      <p:ext uri="{BB962C8B-B14F-4D97-AF65-F5344CB8AC3E}">
        <p14:creationId xmlns:p14="http://schemas.microsoft.com/office/powerpoint/2010/main" val="3970447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Groep 1 en 2</a:t>
            </a:r>
            <a:endPar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4. Hoor je dit geluid?</a:t>
            </a:r>
            <a:br>
              <a:rPr lang="nl-NL" sz="5400" dirty="0">
                <a:solidFill>
                  <a:srgbClr val="FFFFFF"/>
                </a:solidFill>
                <a:latin typeface="Arial" panose="020B0604020202020204" pitchFamily="34" charset="0"/>
                <a:cs typeface="Arial" panose="020B0604020202020204" pitchFamily="34" charset="0"/>
              </a:rPr>
            </a:br>
            <a:r>
              <a:rPr lang="nl-NL" sz="5400" dirty="0">
                <a:solidFill>
                  <a:srgbClr val="FFFFFF"/>
                </a:solidFill>
                <a:latin typeface="Arial" panose="020B0604020202020204" pitchFamily="34" charset="0"/>
                <a:cs typeface="Arial" panose="020B0604020202020204" pitchFamily="34" charset="0"/>
              </a:rPr>
              <a:t>    muziekles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6" name="Tijdelijke aanduiding voor inhoud 5">
            <a:extLst>
              <a:ext uri="{FF2B5EF4-FFF2-40B4-BE49-F238E27FC236}">
                <a16:creationId xmlns:a16="http://schemas.microsoft.com/office/drawing/2014/main" id="{09DD1921-C6A4-714A-A9A0-B45B358E601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34466" y="723900"/>
            <a:ext cx="2984881" cy="4038600"/>
          </a:xfrm>
        </p:spPr>
      </p:pic>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3"/>
          <a:stretch>
            <a:fillRect/>
          </a:stretch>
        </p:blipFill>
        <p:spPr>
          <a:xfrm>
            <a:off x="9423545" y="4805610"/>
            <a:ext cx="2542252" cy="1792379"/>
          </a:xfrm>
          <a:prstGeom prst="rect">
            <a:avLst/>
          </a:prstGeom>
        </p:spPr>
      </p:pic>
    </p:spTree>
    <p:extLst>
      <p:ext uri="{BB962C8B-B14F-4D97-AF65-F5344CB8AC3E}">
        <p14:creationId xmlns:p14="http://schemas.microsoft.com/office/powerpoint/2010/main" val="2579821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56915" y="349045"/>
            <a:ext cx="9875520" cy="1379621"/>
          </a:xfrm>
        </p:spPr>
        <p:txBody>
          <a:bodyPr>
            <a:normAutofit/>
          </a:bodyPr>
          <a:lstStyle/>
          <a:p>
            <a:r>
              <a:rPr lang="nl-NL" dirty="0">
                <a:latin typeface="Arial" panose="020B0604020202020204" pitchFamily="34" charset="0"/>
                <a:cs typeface="Arial" panose="020B0604020202020204" pitchFamily="34" charset="0"/>
              </a:rPr>
              <a:t>Les 4: Hoor je dit geluid?</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844062" y="1474838"/>
            <a:ext cx="10888393" cy="5179179"/>
          </a:xfrm>
        </p:spPr>
        <p:txBody>
          <a:bodyPr>
            <a:normAutofit fontScale="25000" lnSpcReduction="20000"/>
          </a:bodyPr>
          <a:lstStyle/>
          <a:p>
            <a:pPr marL="45720" indent="0">
              <a:buClr>
                <a:schemeClr val="tx1"/>
              </a:buClr>
              <a:buNone/>
            </a:pPr>
            <a:r>
              <a:rPr lang="nl-NL" sz="7200" b="1" dirty="0">
                <a:latin typeface="Arial" panose="020B0604020202020204" pitchFamily="34" charset="0"/>
                <a:cs typeface="Arial" panose="020B0604020202020204" pitchFamily="34" charset="0"/>
              </a:rPr>
              <a:t>Voorbereiding en benodigdheden</a:t>
            </a:r>
          </a:p>
          <a:p>
            <a:pPr>
              <a:buClr>
                <a:schemeClr val="tx1"/>
              </a:buClr>
              <a:buFont typeface="Arial" panose="020B0604020202020204" pitchFamily="34" charset="0"/>
              <a:buChar char="•"/>
            </a:pPr>
            <a:r>
              <a:rPr lang="nl-NL" sz="7200" dirty="0">
                <a:solidFill>
                  <a:schemeClr val="tx1"/>
                </a:solidFill>
                <a:latin typeface="Arial" panose="020B0604020202020204" pitchFamily="34" charset="0"/>
                <a:cs typeface="Arial" panose="020B0604020202020204" pitchFamily="34" charset="0"/>
              </a:rPr>
              <a:t>Bakje/mandje met potloden.</a:t>
            </a:r>
          </a:p>
          <a:p>
            <a:pPr>
              <a:buClr>
                <a:schemeClr val="tx1"/>
              </a:buClr>
              <a:buFont typeface="Arial" panose="020B0604020202020204" pitchFamily="34" charset="0"/>
              <a:buChar char="•"/>
            </a:pPr>
            <a:r>
              <a:rPr lang="nl-NL" sz="7200" dirty="0">
                <a:solidFill>
                  <a:schemeClr val="tx1"/>
                </a:solidFill>
                <a:latin typeface="Arial" panose="020B0604020202020204" pitchFamily="34" charset="0"/>
                <a:cs typeface="Arial" panose="020B0604020202020204" pitchFamily="34" charset="0"/>
              </a:rPr>
              <a:t>Instrumenten: klankstaven – 2 hoge (korte met A en C) en 2 lage (lange met C en E)</a:t>
            </a:r>
            <a:br>
              <a:rPr lang="nl-NL" sz="7200" dirty="0">
                <a:solidFill>
                  <a:schemeClr val="tx1"/>
                </a:solidFill>
                <a:latin typeface="Arial" panose="020B0604020202020204" pitchFamily="34" charset="0"/>
                <a:cs typeface="Arial" panose="020B0604020202020204" pitchFamily="34" charset="0"/>
              </a:rPr>
            </a:br>
            <a:br>
              <a:rPr lang="nl-NL" sz="7200" dirty="0">
                <a:solidFill>
                  <a:schemeClr val="tx1"/>
                </a:solidFill>
                <a:latin typeface="Arial" panose="020B0604020202020204" pitchFamily="34" charset="0"/>
                <a:cs typeface="Arial" panose="020B0604020202020204" pitchFamily="34" charset="0"/>
              </a:rPr>
            </a:br>
            <a:r>
              <a:rPr lang="nl-NL" sz="7200" dirty="0">
                <a:solidFill>
                  <a:schemeClr val="tx1"/>
                </a:solidFill>
                <a:latin typeface="Arial" panose="020B0604020202020204" pitchFamily="34" charset="0"/>
                <a:cs typeface="Arial" panose="020B0604020202020204" pitchFamily="34" charset="0"/>
              </a:rPr>
              <a:t>	            </a:t>
            </a:r>
            <a:r>
              <a:rPr lang="nl-NL" sz="7200" dirty="0" err="1">
                <a:solidFill>
                  <a:schemeClr val="tx1"/>
                </a:solidFill>
                <a:latin typeface="Arial" panose="020B0604020202020204" pitchFamily="34" charset="0"/>
                <a:cs typeface="Arial" panose="020B0604020202020204" pitchFamily="34" charset="0"/>
              </a:rPr>
              <a:t>boomwhackers</a:t>
            </a:r>
            <a:r>
              <a:rPr lang="nl-NL" sz="7200" dirty="0">
                <a:solidFill>
                  <a:schemeClr val="tx1"/>
                </a:solidFill>
                <a:latin typeface="Arial" panose="020B0604020202020204" pitchFamily="34" charset="0"/>
                <a:cs typeface="Arial" panose="020B0604020202020204" pitchFamily="34" charset="0"/>
              </a:rPr>
              <a:t> – 2 hoge (korte rode en paarse) </a:t>
            </a:r>
            <a:r>
              <a:rPr lang="nl-NL" sz="7200">
                <a:solidFill>
                  <a:schemeClr val="tx1"/>
                </a:solidFill>
                <a:latin typeface="Arial" panose="020B0604020202020204" pitchFamily="34" charset="0"/>
                <a:cs typeface="Arial" panose="020B0604020202020204" pitchFamily="34" charset="0"/>
              </a:rPr>
              <a:t>en lage </a:t>
            </a:r>
            <a:r>
              <a:rPr lang="nl-NL" sz="7200" dirty="0">
                <a:solidFill>
                  <a:schemeClr val="tx1"/>
                </a:solidFill>
                <a:latin typeface="Arial" panose="020B0604020202020204" pitchFamily="34" charset="0"/>
                <a:cs typeface="Arial" panose="020B0604020202020204" pitchFamily="34" charset="0"/>
              </a:rPr>
              <a:t>(lange rode en gele)</a:t>
            </a:r>
            <a:br>
              <a:rPr lang="nl-NL" sz="7200" dirty="0">
                <a:solidFill>
                  <a:schemeClr val="tx1"/>
                </a:solidFill>
                <a:latin typeface="Arial" panose="020B0604020202020204" pitchFamily="34" charset="0"/>
                <a:cs typeface="Arial" panose="020B0604020202020204" pitchFamily="34" charset="0"/>
              </a:rPr>
            </a:br>
            <a:endParaRPr lang="nl-NL" sz="7200" dirty="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r>
              <a:rPr lang="nl-NL" sz="7200" dirty="0">
                <a:solidFill>
                  <a:schemeClr val="tx1"/>
                </a:solidFill>
                <a:latin typeface="Arial" panose="020B0604020202020204" pitchFamily="34" charset="0"/>
                <a:cs typeface="Arial" panose="020B0604020202020204" pitchFamily="34" charset="0"/>
              </a:rPr>
              <a:t>Oranje envelop met brief meneer </a:t>
            </a:r>
            <a:r>
              <a:rPr lang="nl-NL" sz="7200" dirty="0" err="1">
                <a:solidFill>
                  <a:schemeClr val="tx1"/>
                </a:solidFill>
                <a:latin typeface="Arial" panose="020B0604020202020204" pitchFamily="34" charset="0"/>
                <a:cs typeface="Arial" panose="020B0604020202020204" pitchFamily="34" charset="0"/>
              </a:rPr>
              <a:t>Okkerse</a:t>
            </a:r>
            <a:r>
              <a:rPr lang="nl-NL" sz="7200" dirty="0">
                <a:solidFill>
                  <a:schemeClr val="tx1"/>
                </a:solidFill>
                <a:latin typeface="Arial" panose="020B0604020202020204" pitchFamily="34" charset="0"/>
                <a:cs typeface="Arial" panose="020B0604020202020204" pitchFamily="34" charset="0"/>
              </a:rPr>
              <a:t> </a:t>
            </a:r>
          </a:p>
          <a:p>
            <a:pPr>
              <a:buClr>
                <a:schemeClr val="tx1"/>
              </a:buClr>
              <a:buFont typeface="Arial" panose="020B0604020202020204" pitchFamily="34" charset="0"/>
              <a:buChar char="•"/>
            </a:pPr>
            <a:r>
              <a:rPr lang="nl-NL" sz="7200" dirty="0">
                <a:solidFill>
                  <a:schemeClr val="tx1"/>
                </a:solidFill>
                <a:latin typeface="Arial" panose="020B0604020202020204" pitchFamily="34" charset="0"/>
                <a:cs typeface="Arial" panose="020B0604020202020204" pitchFamily="34" charset="0"/>
              </a:rPr>
              <a:t>Losse afbeeldingen van klokkentoren, gras, hekje.</a:t>
            </a:r>
          </a:p>
          <a:p>
            <a:pPr>
              <a:buClr>
                <a:schemeClr val="tx1"/>
              </a:buClr>
              <a:buFont typeface="Arial" panose="020B0604020202020204" pitchFamily="34" charset="0"/>
              <a:buChar char="•"/>
            </a:pPr>
            <a:r>
              <a:rPr lang="nl-NL" sz="7200" dirty="0">
                <a:solidFill>
                  <a:schemeClr val="tx1"/>
                </a:solidFill>
                <a:latin typeface="Arial" panose="020B0604020202020204" pitchFamily="34" charset="0"/>
                <a:cs typeface="Arial" panose="020B0604020202020204" pitchFamily="34" charset="0"/>
              </a:rPr>
              <a:t>Vormen uit les 2: rechthoeken, vierkanten en driehoeken. </a:t>
            </a:r>
          </a:p>
          <a:p>
            <a:pPr>
              <a:buClr>
                <a:schemeClr val="tx1"/>
              </a:buCl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marL="45720" indent="0">
              <a:buClr>
                <a:schemeClr val="tx1"/>
              </a:buClr>
              <a:buNone/>
            </a:pPr>
            <a:r>
              <a:rPr lang="nl-NL" sz="7200" dirty="0">
                <a:solidFill>
                  <a:schemeClr val="tx1"/>
                </a:solidFill>
                <a:latin typeface="Arial" panose="020B0604020202020204" pitchFamily="34" charset="0"/>
                <a:cs typeface="Arial" panose="020B0604020202020204" pitchFamily="34" charset="0"/>
              </a:rPr>
              <a:t>klankstaven                 klokkenspel  	              xylofoon                     triangel                      </a:t>
            </a:r>
            <a:r>
              <a:rPr lang="nl-NL" sz="7200" dirty="0" err="1">
                <a:solidFill>
                  <a:schemeClr val="tx1"/>
                </a:solidFill>
                <a:latin typeface="Arial" panose="020B0604020202020204" pitchFamily="34" charset="0"/>
                <a:cs typeface="Arial" panose="020B0604020202020204" pitchFamily="34" charset="0"/>
              </a:rPr>
              <a:t>boomwhackers</a:t>
            </a:r>
            <a:endParaRPr lang="nl-NL" sz="7200" dirty="0">
              <a:solidFill>
                <a:schemeClr val="tx1"/>
              </a:solidFill>
              <a:latin typeface="Arial" panose="020B0604020202020204" pitchFamily="34" charset="0"/>
              <a:cs typeface="Arial" panose="020B0604020202020204" pitchFamily="34" charset="0"/>
            </a:endParaRPr>
          </a:p>
          <a:p>
            <a:pPr marL="45720" indent="0">
              <a:buClr>
                <a:schemeClr val="tx1"/>
              </a:buClr>
              <a:buNone/>
            </a:pPr>
            <a:r>
              <a:rPr lang="nl-NL" sz="7200" dirty="0">
                <a:solidFill>
                  <a:schemeClr val="tx1"/>
                </a:solidFill>
                <a:latin typeface="Arial" panose="020B0604020202020204" pitchFamily="34" charset="0"/>
                <a:cs typeface="Arial" panose="020B0604020202020204" pitchFamily="34" charset="0"/>
              </a:rPr>
              <a:t> </a:t>
            </a:r>
          </a:p>
          <a:p>
            <a:pPr>
              <a:buClr>
                <a:schemeClr val="tx1"/>
              </a:buCl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72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nl-NL" sz="1800" dirty="0">
              <a:solidFill>
                <a:schemeClr val="tx1"/>
              </a:solidFill>
              <a:latin typeface="Arial" panose="020B0604020202020204" pitchFamily="34" charset="0"/>
              <a:cs typeface="Arial" panose="020B0604020202020204" pitchFamily="34" charset="0"/>
            </a:endParaRPr>
          </a:p>
          <a:p>
            <a:pPr marL="45720" indent="0">
              <a:buNone/>
            </a:pPr>
            <a:r>
              <a:rPr lang="nl-NL" sz="1800" dirty="0">
                <a:solidFill>
                  <a:schemeClr val="tx1"/>
                </a:solidFill>
                <a:latin typeface="Arial" panose="020B0604020202020204" pitchFamily="34" charset="0"/>
                <a:cs typeface="Arial" panose="020B0604020202020204" pitchFamily="34" charset="0"/>
              </a:rPr>
              <a:t> </a:t>
            </a:r>
          </a:p>
          <a:p>
            <a:pPr marL="45720" indent="0">
              <a:buNone/>
            </a:pPr>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pPr marL="45720" indent="0">
              <a:buNone/>
            </a:pPr>
            <a:br>
              <a:rPr lang="nl-NL" sz="1800" dirty="0">
                <a:solidFill>
                  <a:schemeClr val="tx1"/>
                </a:solidFill>
                <a:latin typeface="Arial" panose="020B0604020202020204" pitchFamily="34" charset="0"/>
                <a:cs typeface="Arial" panose="020B0604020202020204" pitchFamily="34" charset="0"/>
              </a:rPr>
            </a:br>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endParaRPr lang="nl-NL" dirty="0"/>
          </a:p>
        </p:txBody>
      </p:sp>
      <p:pic>
        <p:nvPicPr>
          <p:cNvPr id="3" name="Afbeelding 2">
            <a:extLst>
              <a:ext uri="{FF2B5EF4-FFF2-40B4-BE49-F238E27FC236}">
                <a16:creationId xmlns:a16="http://schemas.microsoft.com/office/drawing/2014/main" id="{DF4BAF30-2932-0B47-872F-0D49D4E301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5633921" y="4795879"/>
            <a:ext cx="880924" cy="1174564"/>
          </a:xfrm>
          <a:prstGeom prst="rect">
            <a:avLst/>
          </a:prstGeom>
          <a:ln w="38100">
            <a:solidFill>
              <a:schemeClr val="accent1"/>
            </a:solidFill>
          </a:ln>
        </p:spPr>
      </p:pic>
      <p:pic>
        <p:nvPicPr>
          <p:cNvPr id="9" name="Afbeelding 8">
            <a:extLst>
              <a:ext uri="{FF2B5EF4-FFF2-40B4-BE49-F238E27FC236}">
                <a16:creationId xmlns:a16="http://schemas.microsoft.com/office/drawing/2014/main" id="{9E1DE6E7-D281-094B-87FA-92E36CEF10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024003" y="4774031"/>
            <a:ext cx="884713" cy="1214469"/>
          </a:xfrm>
          <a:prstGeom prst="rect">
            <a:avLst/>
          </a:prstGeom>
          <a:ln w="38100">
            <a:solidFill>
              <a:schemeClr val="accent1"/>
            </a:solidFill>
          </a:ln>
        </p:spPr>
      </p:pic>
      <p:pic>
        <p:nvPicPr>
          <p:cNvPr id="11" name="Afbeelding 10">
            <a:extLst>
              <a:ext uri="{FF2B5EF4-FFF2-40B4-BE49-F238E27FC236}">
                <a16:creationId xmlns:a16="http://schemas.microsoft.com/office/drawing/2014/main" id="{051EF56D-1BA7-DC4F-8C3E-026D65017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819934" y="4795876"/>
            <a:ext cx="880925" cy="1174567"/>
          </a:xfrm>
          <a:prstGeom prst="rect">
            <a:avLst/>
          </a:prstGeom>
          <a:ln w="38100">
            <a:solidFill>
              <a:schemeClr val="accent1"/>
            </a:solidFill>
          </a:ln>
        </p:spPr>
      </p:pic>
      <p:pic>
        <p:nvPicPr>
          <p:cNvPr id="6" name="Afbeelding 5">
            <a:extLst>
              <a:ext uri="{FF2B5EF4-FFF2-40B4-BE49-F238E27FC236}">
                <a16:creationId xmlns:a16="http://schemas.microsoft.com/office/drawing/2014/main" id="{9A734B9B-D684-B446-863E-530E7E2DF4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2838" y="4942700"/>
            <a:ext cx="1256800" cy="880924"/>
          </a:xfrm>
          <a:prstGeom prst="rect">
            <a:avLst/>
          </a:prstGeom>
          <a:noFill/>
          <a:ln w="38100">
            <a:solidFill>
              <a:srgbClr val="9BAB26"/>
            </a:solidFill>
          </a:ln>
        </p:spPr>
      </p:pic>
      <p:pic>
        <p:nvPicPr>
          <p:cNvPr id="7" name="Afbeelding 6">
            <a:extLst>
              <a:ext uri="{FF2B5EF4-FFF2-40B4-BE49-F238E27FC236}">
                <a16:creationId xmlns:a16="http://schemas.microsoft.com/office/drawing/2014/main" id="{446910CA-DD1F-CA49-AA4E-2DE011E880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3447907" y="4795879"/>
            <a:ext cx="880925" cy="1174566"/>
          </a:xfrm>
          <a:prstGeom prst="rect">
            <a:avLst/>
          </a:prstGeom>
          <a:ln w="38100">
            <a:solidFill>
              <a:schemeClr val="accent1"/>
            </a:solidFill>
          </a:ln>
        </p:spPr>
      </p:pic>
    </p:spTree>
    <p:extLst>
      <p:ext uri="{BB962C8B-B14F-4D97-AF65-F5344CB8AC3E}">
        <p14:creationId xmlns:p14="http://schemas.microsoft.com/office/powerpoint/2010/main" val="1612162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97BAB-64CE-C049-BD6E-C496D78378EB}"/>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Horen met je oren</a:t>
            </a:r>
            <a:br>
              <a:rPr lang="nl-NL" dirty="0"/>
            </a:br>
            <a:r>
              <a:rPr lang="nl-NL" sz="1600" dirty="0">
                <a:solidFill>
                  <a:srgbClr val="00B0F0"/>
                </a:solidFill>
                <a:latin typeface="Arial" panose="020B0604020202020204" pitchFamily="34" charset="0"/>
                <a:cs typeface="Arial" panose="020B0604020202020204" pitchFamily="34" charset="0"/>
              </a:rPr>
              <a:t>* Leerkracht praat via de handpop meneer de Uil (roze teksten). </a:t>
            </a:r>
            <a:br>
              <a:rPr lang="nl-NL" sz="1600" dirty="0">
                <a:solidFill>
                  <a:srgbClr val="00B0F0"/>
                </a:solidFill>
                <a:latin typeface="Arial" panose="020B0604020202020204" pitchFamily="34" charset="0"/>
                <a:cs typeface="Arial" panose="020B0604020202020204" pitchFamily="34" charset="0"/>
              </a:rPr>
            </a:br>
            <a:r>
              <a:rPr lang="nl-NL" sz="1600" dirty="0">
                <a:solidFill>
                  <a:srgbClr val="00B0F0"/>
                </a:solidFill>
                <a:latin typeface="Arial" panose="020B0604020202020204" pitchFamily="34" charset="0"/>
                <a:cs typeface="Arial" panose="020B0604020202020204" pitchFamily="34" charset="0"/>
              </a:rPr>
              <a:t>  Het liedje is op de melodie van ‘k Zag twee beren broodjes smeren’. </a:t>
            </a:r>
            <a:endParaRPr lang="nl-NL" sz="16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A4D03FFC-15A1-5E4C-A0EA-C585AF7F31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6502" y="2807751"/>
            <a:ext cx="2739887" cy="3707117"/>
          </a:xfrm>
          <a:prstGeom prst="rect">
            <a:avLst/>
          </a:prstGeom>
        </p:spPr>
      </p:pic>
      <p:sp>
        <p:nvSpPr>
          <p:cNvPr id="3" name="Tijdelijke aanduiding voor inhoud 2">
            <a:extLst>
              <a:ext uri="{FF2B5EF4-FFF2-40B4-BE49-F238E27FC236}">
                <a16:creationId xmlns:a16="http://schemas.microsoft.com/office/drawing/2014/main" id="{316309DA-B65B-1941-8163-75E73061E29F}"/>
              </a:ext>
            </a:extLst>
          </p:cNvPr>
          <p:cNvSpPr>
            <a:spLocks noGrp="1"/>
          </p:cNvSpPr>
          <p:nvPr>
            <p:ph idx="1"/>
          </p:nvPr>
        </p:nvSpPr>
        <p:spPr>
          <a:xfrm>
            <a:off x="1143000" y="1892174"/>
            <a:ext cx="9872871" cy="4445252"/>
          </a:xfrm>
        </p:spPr>
        <p:txBody>
          <a:bodyPr>
            <a:normAutofit/>
          </a:bodyPr>
          <a:lstStyle/>
          <a:p>
            <a:pPr marL="45720" indent="0">
              <a:buClrTx/>
              <a:buNone/>
            </a:pPr>
            <a:br>
              <a:rPr lang="nl-NL" dirty="0">
                <a:solidFill>
                  <a:schemeClr val="tx1"/>
                </a:solidFill>
                <a:latin typeface="Arial" panose="020B0604020202020204" pitchFamily="34" charset="0"/>
                <a:cs typeface="Arial" panose="020B0604020202020204" pitchFamily="34" charset="0"/>
              </a:rPr>
            </a:br>
            <a:endParaRPr lang="nl-NL" dirty="0">
              <a:solidFill>
                <a:schemeClr val="tx1"/>
              </a:solidFill>
              <a:latin typeface="Arial" panose="020B0604020202020204" pitchFamily="34" charset="0"/>
              <a:cs typeface="Arial" panose="020B0604020202020204" pitchFamily="34" charset="0"/>
            </a:endParaRPr>
          </a:p>
          <a:p>
            <a:pPr>
              <a:buClrTx/>
            </a:pPr>
            <a:endParaRPr lang="nl-NL" dirty="0">
              <a:solidFill>
                <a:schemeClr val="tx1"/>
              </a:solidFill>
              <a:latin typeface="Arial" panose="020B0604020202020204" pitchFamily="34" charset="0"/>
              <a:cs typeface="Arial" panose="020B0604020202020204" pitchFamily="34" charset="0"/>
            </a:endParaRPr>
          </a:p>
          <a:p>
            <a:pPr>
              <a:buClrTx/>
            </a:pPr>
            <a:r>
              <a:rPr lang="nl-NL" dirty="0">
                <a:solidFill>
                  <a:schemeClr val="tx1"/>
                </a:solidFill>
                <a:latin typeface="Arial" panose="020B0604020202020204" pitchFamily="34" charset="0"/>
                <a:cs typeface="Arial" panose="020B0604020202020204" pitchFamily="34" charset="0"/>
              </a:rPr>
              <a:t>Uil oefent het liedje met de kinderen door het heel vaak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met de kinderen te zingen en te ondersteunen met gebaren. </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Ook laat meneer de Uil steeds meer woorden weg die de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kinderen dan wel zingen (als eerste de rijmwoorden).</a:t>
            </a:r>
          </a:p>
        </p:txBody>
      </p:sp>
      <p:pic>
        <p:nvPicPr>
          <p:cNvPr id="7" name="Tijdelijke aanduiding voor inhoud 5">
            <a:extLst>
              <a:ext uri="{FF2B5EF4-FFF2-40B4-BE49-F238E27FC236}">
                <a16:creationId xmlns:a16="http://schemas.microsoft.com/office/drawing/2014/main" id="{8594F7EA-8C34-DE49-B494-F8E6A7BBF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228" y="2120155"/>
            <a:ext cx="533400" cy="533400"/>
          </a:xfrm>
          <a:prstGeom prst="rect">
            <a:avLst/>
          </a:prstGeom>
        </p:spPr>
      </p:pic>
    </p:spTree>
    <p:extLst>
      <p:ext uri="{BB962C8B-B14F-4D97-AF65-F5344CB8AC3E}">
        <p14:creationId xmlns:p14="http://schemas.microsoft.com/office/powerpoint/2010/main" val="2941014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fbeelding 27">
            <a:extLst>
              <a:ext uri="{FF2B5EF4-FFF2-40B4-BE49-F238E27FC236}">
                <a16:creationId xmlns:a16="http://schemas.microsoft.com/office/drawing/2014/main" id="{A8D6253F-EFEC-F64A-B1AF-88A7A000BD66}"/>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521774" y="3357381"/>
            <a:ext cx="2454447" cy="3269350"/>
          </a:xfrm>
          <a:prstGeom prst="rect">
            <a:avLst/>
          </a:prstGeom>
        </p:spPr>
      </p:pic>
      <p:pic>
        <p:nvPicPr>
          <p:cNvPr id="26" name="Afbeelding 25">
            <a:extLst>
              <a:ext uri="{FF2B5EF4-FFF2-40B4-BE49-F238E27FC236}">
                <a16:creationId xmlns:a16="http://schemas.microsoft.com/office/drawing/2014/main" id="{5A318A24-2CBB-6043-9CE8-AA67E4C85DF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463996" y="3372693"/>
            <a:ext cx="2454447" cy="3269350"/>
          </a:xfrm>
          <a:prstGeom prst="rect">
            <a:avLst/>
          </a:prstGeom>
        </p:spPr>
      </p:pic>
      <p:pic>
        <p:nvPicPr>
          <p:cNvPr id="24" name="Afbeelding 23">
            <a:extLst>
              <a:ext uri="{FF2B5EF4-FFF2-40B4-BE49-F238E27FC236}">
                <a16:creationId xmlns:a16="http://schemas.microsoft.com/office/drawing/2014/main" id="{31B77A79-1F05-7947-BAC5-8ED24FE9395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051871" y="3388005"/>
            <a:ext cx="2454447" cy="3269350"/>
          </a:xfrm>
          <a:prstGeom prst="rect">
            <a:avLst/>
          </a:prstGeom>
        </p:spPr>
      </p:pic>
      <p:pic>
        <p:nvPicPr>
          <p:cNvPr id="22" name="Afbeelding 21">
            <a:extLst>
              <a:ext uri="{FF2B5EF4-FFF2-40B4-BE49-F238E27FC236}">
                <a16:creationId xmlns:a16="http://schemas.microsoft.com/office/drawing/2014/main" id="{FBBC0D94-57AD-A542-83AF-18AE46E3565C}"/>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597424" y="3396655"/>
            <a:ext cx="2454447" cy="3269350"/>
          </a:xfrm>
          <a:prstGeom prst="rect">
            <a:avLst/>
          </a:prstGeom>
        </p:spPr>
      </p:pic>
      <p:pic>
        <p:nvPicPr>
          <p:cNvPr id="20" name="Afbeelding 19">
            <a:extLst>
              <a:ext uri="{FF2B5EF4-FFF2-40B4-BE49-F238E27FC236}">
                <a16:creationId xmlns:a16="http://schemas.microsoft.com/office/drawing/2014/main" id="{25C9838B-4706-9B4E-BCCC-51B857945466}"/>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85298" y="3396655"/>
            <a:ext cx="2454447" cy="3269350"/>
          </a:xfrm>
          <a:prstGeom prst="rect">
            <a:avLst/>
          </a:prstGeom>
        </p:spPr>
      </p:pic>
      <p:pic>
        <p:nvPicPr>
          <p:cNvPr id="27" name="Afbeelding 26">
            <a:extLst>
              <a:ext uri="{FF2B5EF4-FFF2-40B4-BE49-F238E27FC236}">
                <a16:creationId xmlns:a16="http://schemas.microsoft.com/office/drawing/2014/main" id="{449B37ED-B458-744E-A89E-E0878CCFAE65}"/>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521775" y="232221"/>
            <a:ext cx="2454447" cy="3269350"/>
          </a:xfrm>
          <a:prstGeom prst="rect">
            <a:avLst/>
          </a:prstGeom>
        </p:spPr>
      </p:pic>
      <p:pic>
        <p:nvPicPr>
          <p:cNvPr id="25" name="Afbeelding 24">
            <a:extLst>
              <a:ext uri="{FF2B5EF4-FFF2-40B4-BE49-F238E27FC236}">
                <a16:creationId xmlns:a16="http://schemas.microsoft.com/office/drawing/2014/main" id="{742081B2-7FC4-4742-9C4D-2067A9664EED}"/>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463997" y="232221"/>
            <a:ext cx="2454447" cy="3269350"/>
          </a:xfrm>
          <a:prstGeom prst="rect">
            <a:avLst/>
          </a:prstGeom>
        </p:spPr>
      </p:pic>
      <p:pic>
        <p:nvPicPr>
          <p:cNvPr id="23" name="Afbeelding 22">
            <a:extLst>
              <a:ext uri="{FF2B5EF4-FFF2-40B4-BE49-F238E27FC236}">
                <a16:creationId xmlns:a16="http://schemas.microsoft.com/office/drawing/2014/main" id="{BD9D19B4-4A5F-8246-B229-2EE68558C74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051871" y="232221"/>
            <a:ext cx="2454447" cy="3269350"/>
          </a:xfrm>
          <a:prstGeom prst="rect">
            <a:avLst/>
          </a:prstGeom>
        </p:spPr>
      </p:pic>
      <p:pic>
        <p:nvPicPr>
          <p:cNvPr id="21" name="Afbeelding 20">
            <a:extLst>
              <a:ext uri="{FF2B5EF4-FFF2-40B4-BE49-F238E27FC236}">
                <a16:creationId xmlns:a16="http://schemas.microsoft.com/office/drawing/2014/main" id="{27DFA6DA-BFA7-7E4D-AE88-CC8EF4B1FD85}"/>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597425" y="235006"/>
            <a:ext cx="2454447" cy="3269350"/>
          </a:xfrm>
          <a:prstGeom prst="rect">
            <a:avLst/>
          </a:prstGeom>
        </p:spPr>
      </p:pic>
      <p:pic>
        <p:nvPicPr>
          <p:cNvPr id="19" name="Afbeelding 18">
            <a:extLst>
              <a:ext uri="{FF2B5EF4-FFF2-40B4-BE49-F238E27FC236}">
                <a16:creationId xmlns:a16="http://schemas.microsoft.com/office/drawing/2014/main" id="{950B4651-52E2-8C44-8B2D-5E3DAB217BC3}"/>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85298" y="232221"/>
            <a:ext cx="2454447" cy="3269350"/>
          </a:xfrm>
          <a:prstGeom prst="rect">
            <a:avLst/>
          </a:prstGeom>
        </p:spPr>
      </p:pic>
      <p:sp>
        <p:nvSpPr>
          <p:cNvPr id="2" name="Titel 1">
            <a:extLst>
              <a:ext uri="{FF2B5EF4-FFF2-40B4-BE49-F238E27FC236}">
                <a16:creationId xmlns:a16="http://schemas.microsoft.com/office/drawing/2014/main" id="{94CB3163-AA90-B749-98F8-5B6B24FB700B}"/>
              </a:ext>
            </a:extLst>
          </p:cNvPr>
          <p:cNvSpPr>
            <a:spLocks noGrp="1"/>
          </p:cNvSpPr>
          <p:nvPr>
            <p:ph type="title"/>
          </p:nvPr>
        </p:nvSpPr>
        <p:spPr>
          <a:xfrm>
            <a:off x="1054917" y="2259910"/>
            <a:ext cx="9875520" cy="1356360"/>
          </a:xfrm>
        </p:spPr>
        <p:txBody>
          <a:bodyPr/>
          <a:lstStyle/>
          <a:p>
            <a:r>
              <a:rPr lang="nl-NL" dirty="0">
                <a:solidFill>
                  <a:srgbClr val="9BAB26"/>
                </a:solidFill>
              </a:rPr>
              <a:t>Hoor je het ook?</a:t>
            </a:r>
          </a:p>
        </p:txBody>
      </p:sp>
      <p:sp>
        <p:nvSpPr>
          <p:cNvPr id="3" name="Tijdelijke aanduiding voor inhoud 2">
            <a:extLst>
              <a:ext uri="{FF2B5EF4-FFF2-40B4-BE49-F238E27FC236}">
                <a16:creationId xmlns:a16="http://schemas.microsoft.com/office/drawing/2014/main" id="{757FA942-DDBB-8442-AF45-315DCFE062DB}"/>
              </a:ext>
            </a:extLst>
          </p:cNvPr>
          <p:cNvSpPr>
            <a:spLocks noGrp="1"/>
          </p:cNvSpPr>
          <p:nvPr>
            <p:ph idx="1"/>
          </p:nvPr>
        </p:nvSpPr>
        <p:spPr>
          <a:xfrm>
            <a:off x="944425" y="3229496"/>
            <a:ext cx="8451574" cy="4489174"/>
          </a:xfrm>
        </p:spPr>
        <p:txBody>
          <a:bodyPr>
            <a:normAutofit/>
          </a:bodyPr>
          <a:lstStyle/>
          <a:p>
            <a:pPr>
              <a:lnSpc>
                <a:spcPct val="120000"/>
              </a:lnSpc>
              <a:buClrTx/>
            </a:pPr>
            <a:endParaRPr lang="nl-NL" sz="1800" dirty="0">
              <a:solidFill>
                <a:schemeClr val="tx1"/>
              </a:solidFill>
              <a:latin typeface="Arial" panose="020B0604020202020204" pitchFamily="34" charset="0"/>
              <a:cs typeface="Arial" panose="020B0604020202020204" pitchFamily="34" charset="0"/>
            </a:endParaRPr>
          </a:p>
          <a:p>
            <a:pPr>
              <a:lnSpc>
                <a:spcPct val="120000"/>
              </a:lnSpc>
              <a:buClrTx/>
            </a:pPr>
            <a:r>
              <a:rPr lang="nl-NL" sz="1800" dirty="0">
                <a:solidFill>
                  <a:schemeClr val="tx1"/>
                </a:solidFill>
                <a:latin typeface="Arial" panose="020B0604020202020204" pitchFamily="34" charset="0"/>
                <a:cs typeface="Arial" panose="020B0604020202020204" pitchFamily="34" charset="0"/>
              </a:rPr>
              <a:t>Luister naar de andere geluiden binnen en buiten het lokaal: wat hoor je?</a:t>
            </a:r>
          </a:p>
        </p:txBody>
      </p:sp>
      <p:pic>
        <p:nvPicPr>
          <p:cNvPr id="4" name="01-baby">
            <a:hlinkClick r:id="" action="ppaction://media"/>
            <a:extLst>
              <a:ext uri="{FF2B5EF4-FFF2-40B4-BE49-F238E27FC236}">
                <a16:creationId xmlns:a16="http://schemas.microsoft.com/office/drawing/2014/main" id="{8F13A5FD-C14B-4E83-BDB5-451896E9E6C1}"/>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0607037" y="2535796"/>
            <a:ext cx="342237" cy="342237"/>
          </a:xfrm>
          <a:prstGeom prst="rect">
            <a:avLst/>
          </a:prstGeom>
        </p:spPr>
      </p:pic>
      <p:pic>
        <p:nvPicPr>
          <p:cNvPr id="5" name="07-auto">
            <a:hlinkClick r:id="" action="ppaction://media"/>
            <a:extLst>
              <a:ext uri="{FF2B5EF4-FFF2-40B4-BE49-F238E27FC236}">
                <a16:creationId xmlns:a16="http://schemas.microsoft.com/office/drawing/2014/main" id="{C22651DF-AB73-4443-AD9B-90DD0FE7DBD4}"/>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9964308" y="2535796"/>
            <a:ext cx="342237" cy="342237"/>
          </a:xfrm>
          <a:prstGeom prst="rect">
            <a:avLst/>
          </a:prstGeom>
        </p:spPr>
      </p:pic>
      <p:pic>
        <p:nvPicPr>
          <p:cNvPr id="6" name="08-kat">
            <a:hlinkClick r:id="" action="ppaction://media"/>
            <a:extLst>
              <a:ext uri="{FF2B5EF4-FFF2-40B4-BE49-F238E27FC236}">
                <a16:creationId xmlns:a16="http://schemas.microsoft.com/office/drawing/2014/main" id="{0D35172F-D68C-45F3-8875-339A9C1DDEA9}"/>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9964308" y="2985875"/>
            <a:ext cx="342237" cy="342237"/>
          </a:xfrm>
          <a:prstGeom prst="rect">
            <a:avLst/>
          </a:prstGeom>
        </p:spPr>
      </p:pic>
      <p:pic>
        <p:nvPicPr>
          <p:cNvPr id="7" name="12-hamer">
            <a:hlinkClick r:id="" action="ppaction://media"/>
            <a:extLst>
              <a:ext uri="{FF2B5EF4-FFF2-40B4-BE49-F238E27FC236}">
                <a16:creationId xmlns:a16="http://schemas.microsoft.com/office/drawing/2014/main" id="{464FFB1C-F412-4932-8E77-FDEAF2622F7F}"/>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9964308" y="3433164"/>
            <a:ext cx="342237" cy="342237"/>
          </a:xfrm>
          <a:prstGeom prst="rect">
            <a:avLst/>
          </a:prstGeom>
        </p:spPr>
      </p:pic>
      <p:pic>
        <p:nvPicPr>
          <p:cNvPr id="8" name="15-hond">
            <a:hlinkClick r:id="" action="ppaction://media"/>
            <a:extLst>
              <a:ext uri="{FF2B5EF4-FFF2-40B4-BE49-F238E27FC236}">
                <a16:creationId xmlns:a16="http://schemas.microsoft.com/office/drawing/2014/main" id="{D1EB4037-7D0A-4761-94BC-552E71687F6D}"/>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9964308" y="3882684"/>
            <a:ext cx="342237" cy="342237"/>
          </a:xfrm>
          <a:prstGeom prst="rect">
            <a:avLst/>
          </a:prstGeom>
        </p:spPr>
      </p:pic>
      <p:pic>
        <p:nvPicPr>
          <p:cNvPr id="9" name="23-regen">
            <a:hlinkClick r:id="" action="ppaction://media"/>
            <a:extLst>
              <a:ext uri="{FF2B5EF4-FFF2-40B4-BE49-F238E27FC236}">
                <a16:creationId xmlns:a16="http://schemas.microsoft.com/office/drawing/2014/main" id="{38BBDA88-EC4A-4813-A1D1-A01E65B60965}"/>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9964308" y="4331645"/>
            <a:ext cx="342237" cy="342237"/>
          </a:xfrm>
          <a:prstGeom prst="rect">
            <a:avLst/>
          </a:prstGeom>
        </p:spPr>
      </p:pic>
      <p:pic>
        <p:nvPicPr>
          <p:cNvPr id="10" name="23-regen">
            <a:hlinkClick r:id="" action="ppaction://media"/>
            <a:extLst>
              <a:ext uri="{FF2B5EF4-FFF2-40B4-BE49-F238E27FC236}">
                <a16:creationId xmlns:a16="http://schemas.microsoft.com/office/drawing/2014/main" id="{503D206C-4F97-41E5-9234-534E0A88D6C7}"/>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9964308" y="4779770"/>
            <a:ext cx="342237" cy="342237"/>
          </a:xfrm>
          <a:prstGeom prst="rect">
            <a:avLst/>
          </a:prstGeom>
        </p:spPr>
      </p:pic>
      <p:pic>
        <p:nvPicPr>
          <p:cNvPr id="11" name="26-telefoon">
            <a:hlinkClick r:id="" action="ppaction://media"/>
            <a:extLst>
              <a:ext uri="{FF2B5EF4-FFF2-40B4-BE49-F238E27FC236}">
                <a16:creationId xmlns:a16="http://schemas.microsoft.com/office/drawing/2014/main" id="{632DC186-B167-461E-8A87-E0A974DCDFE4}"/>
              </a:ext>
            </a:extLst>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9964308" y="5227897"/>
            <a:ext cx="342237" cy="342237"/>
          </a:xfrm>
          <a:prstGeom prst="rect">
            <a:avLst/>
          </a:prstGeom>
        </p:spPr>
      </p:pic>
      <p:pic>
        <p:nvPicPr>
          <p:cNvPr id="12" name="33-vrachtwagen">
            <a:hlinkClick r:id="" action="ppaction://media"/>
            <a:extLst>
              <a:ext uri="{FF2B5EF4-FFF2-40B4-BE49-F238E27FC236}">
                <a16:creationId xmlns:a16="http://schemas.microsoft.com/office/drawing/2014/main" id="{B333E141-47B8-47A8-8EDF-959A6699ACAE}"/>
              </a:ext>
            </a:extLst>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10607037" y="2985875"/>
            <a:ext cx="342237" cy="342237"/>
          </a:xfrm>
          <a:prstGeom prst="rect">
            <a:avLst/>
          </a:prstGeom>
        </p:spPr>
      </p:pic>
      <p:pic>
        <p:nvPicPr>
          <p:cNvPr id="13" name="35-wind">
            <a:hlinkClick r:id="" action="ppaction://media"/>
            <a:extLst>
              <a:ext uri="{FF2B5EF4-FFF2-40B4-BE49-F238E27FC236}">
                <a16:creationId xmlns:a16="http://schemas.microsoft.com/office/drawing/2014/main" id="{F9825C99-F243-40D4-A34B-28F7570C50F0}"/>
              </a:ext>
            </a:extLst>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0607037" y="3435394"/>
            <a:ext cx="342237" cy="342237"/>
          </a:xfrm>
          <a:prstGeom prst="rect">
            <a:avLst/>
          </a:prstGeom>
        </p:spPr>
      </p:pic>
      <p:pic>
        <p:nvPicPr>
          <p:cNvPr id="14" name="38-toilet">
            <a:hlinkClick r:id="" action="ppaction://media"/>
            <a:extLst>
              <a:ext uri="{FF2B5EF4-FFF2-40B4-BE49-F238E27FC236}">
                <a16:creationId xmlns:a16="http://schemas.microsoft.com/office/drawing/2014/main" id="{C4FC7A36-28DA-4167-887F-57549B421569}"/>
              </a:ext>
            </a:extLst>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0607037" y="3882684"/>
            <a:ext cx="342237" cy="342237"/>
          </a:xfrm>
          <a:prstGeom prst="rect">
            <a:avLst/>
          </a:prstGeom>
        </p:spPr>
      </p:pic>
      <p:pic>
        <p:nvPicPr>
          <p:cNvPr id="15" name="Bicycle bell sound few times">
            <a:hlinkClick r:id="" action="ppaction://media"/>
            <a:extLst>
              <a:ext uri="{FF2B5EF4-FFF2-40B4-BE49-F238E27FC236}">
                <a16:creationId xmlns:a16="http://schemas.microsoft.com/office/drawing/2014/main" id="{FD65847F-896E-4E5C-837F-1C225627CFDA}"/>
              </a:ext>
            </a:extLst>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10607037" y="4331644"/>
            <a:ext cx="342238" cy="342238"/>
          </a:xfrm>
          <a:prstGeom prst="rect">
            <a:avLst/>
          </a:prstGeom>
        </p:spPr>
      </p:pic>
      <p:pic>
        <p:nvPicPr>
          <p:cNvPr id="16" name="Church-bells-ringing-in-town-square">
            <a:hlinkClick r:id="" action="ppaction://media"/>
            <a:extLst>
              <a:ext uri="{FF2B5EF4-FFF2-40B4-BE49-F238E27FC236}">
                <a16:creationId xmlns:a16="http://schemas.microsoft.com/office/drawing/2014/main" id="{91F526FC-4340-4FC8-9947-B22069DA4771}"/>
              </a:ext>
            </a:extLst>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10607037" y="4779770"/>
            <a:ext cx="342237" cy="342237"/>
          </a:xfrm>
          <a:prstGeom prst="rect">
            <a:avLst/>
          </a:prstGeom>
        </p:spPr>
      </p:pic>
      <p:pic>
        <p:nvPicPr>
          <p:cNvPr id="18" name="Tijdelijke aanduiding voor inhoud 5">
            <a:extLst>
              <a:ext uri="{FF2B5EF4-FFF2-40B4-BE49-F238E27FC236}">
                <a16:creationId xmlns:a16="http://schemas.microsoft.com/office/drawing/2014/main" id="{40016F68-A873-F448-BC3C-C5C51DD4C59A}"/>
              </a:ext>
            </a:extLst>
          </p:cNvPr>
          <p:cNvPicPr>
            <a:picLocks noChangeAspect="1"/>
          </p:cNvPicPr>
          <p:nvPr/>
        </p:nvPicPr>
        <p:blipFill>
          <a:blip r:embed="rId30" cstate="screen">
            <a:alphaModFix amt="50000"/>
            <a:extLst>
              <a:ext uri="{28A0092B-C50C-407E-A947-70E740481C1C}">
                <a14:useLocalDpi xmlns:a14="http://schemas.microsoft.com/office/drawing/2010/main"/>
              </a:ext>
            </a:extLst>
          </a:blip>
          <a:stretch>
            <a:fillRect/>
          </a:stretch>
        </p:blipFill>
        <p:spPr>
          <a:xfrm>
            <a:off x="1237525" y="3187567"/>
            <a:ext cx="533400" cy="533400"/>
          </a:xfrm>
          <a:prstGeom prst="rect">
            <a:avLst/>
          </a:prstGeom>
        </p:spPr>
      </p:pic>
      <p:pic>
        <p:nvPicPr>
          <p:cNvPr id="17" name="Children-playing-in-a-schoolyard">
            <a:hlinkClick r:id="" action="ppaction://media"/>
            <a:extLst>
              <a:ext uri="{FF2B5EF4-FFF2-40B4-BE49-F238E27FC236}">
                <a16:creationId xmlns:a16="http://schemas.microsoft.com/office/drawing/2014/main" id="{1BB7DDBE-2D87-4015-BB07-0899B920461E}"/>
              </a:ext>
            </a:extLst>
          </p:cNvPr>
          <p:cNvPicPr>
            <a:picLocks noChangeAspect="1"/>
          </p:cNvPicPr>
          <p:nvPr>
            <a:audioFile r:link="rId26"/>
            <p:extLst>
              <p:ext uri="{DAA4B4D4-6D71-4841-9C94-3DE7FCFB9230}">
                <p14:media xmlns:p14="http://schemas.microsoft.com/office/powerpoint/2010/main" r:embed="rId25"/>
              </p:ext>
            </p:extLst>
          </p:nvPr>
        </p:nvPicPr>
        <p:blipFill>
          <a:blip r:embed="rId29"/>
          <a:stretch>
            <a:fillRect/>
          </a:stretch>
        </p:blipFill>
        <p:spPr>
          <a:xfrm>
            <a:off x="10607037" y="5228327"/>
            <a:ext cx="341376" cy="341376"/>
          </a:xfrm>
          <a:prstGeom prst="rect">
            <a:avLst/>
          </a:prstGeom>
        </p:spPr>
      </p:pic>
      <p:pic>
        <p:nvPicPr>
          <p:cNvPr id="29" name="Afbeelding 28">
            <a:extLst>
              <a:ext uri="{FF2B5EF4-FFF2-40B4-BE49-F238E27FC236}">
                <a16:creationId xmlns:a16="http://schemas.microsoft.com/office/drawing/2014/main" id="{21AE790E-574D-2843-BEA7-349B7DE6270A}"/>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1411570">
            <a:off x="2307711" y="561232"/>
            <a:ext cx="709932" cy="1196247"/>
          </a:xfrm>
          <a:prstGeom prst="rect">
            <a:avLst/>
          </a:prstGeom>
        </p:spPr>
      </p:pic>
      <p:pic>
        <p:nvPicPr>
          <p:cNvPr id="30" name="Afbeelding 29">
            <a:extLst>
              <a:ext uri="{FF2B5EF4-FFF2-40B4-BE49-F238E27FC236}">
                <a16:creationId xmlns:a16="http://schemas.microsoft.com/office/drawing/2014/main" id="{351CD987-ECC4-C14F-8A5B-DC39B1BE362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13636263">
            <a:off x="4706434" y="4875960"/>
            <a:ext cx="709932" cy="1196247"/>
          </a:xfrm>
          <a:prstGeom prst="rect">
            <a:avLst/>
          </a:prstGeom>
        </p:spPr>
      </p:pic>
      <p:pic>
        <p:nvPicPr>
          <p:cNvPr id="31" name="Afbeelding 30">
            <a:extLst>
              <a:ext uri="{FF2B5EF4-FFF2-40B4-BE49-F238E27FC236}">
                <a16:creationId xmlns:a16="http://schemas.microsoft.com/office/drawing/2014/main" id="{94A746AF-DB0A-4545-841C-F07EE6FC0A7D}"/>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18596481">
            <a:off x="7233842" y="1933293"/>
            <a:ext cx="709932" cy="1196247"/>
          </a:xfrm>
          <a:prstGeom prst="rect">
            <a:avLst/>
          </a:prstGeom>
        </p:spPr>
      </p:pic>
    </p:spTree>
    <p:extLst>
      <p:ext uri="{BB962C8B-B14F-4D97-AF65-F5344CB8AC3E}">
        <p14:creationId xmlns:p14="http://schemas.microsoft.com/office/powerpoint/2010/main" val="8063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136"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76"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34" fill="hold"/>
                                        <p:tgtEl>
                                          <p:spTgt spid="13"/>
                                        </p:tgtEl>
                                      </p:cBhvr>
                                    </p:cmd>
                                  </p:childTnLst>
                                </p:cTn>
                              </p:par>
                            </p:childTnLst>
                          </p:cTn>
                        </p:par>
                      </p:childTnLst>
                    </p:cTn>
                  </p:par>
                </p:childTnLst>
              </p:cTn>
              <p:nextCondLst>
                <p:cond evt="onClick" delay="0">
                  <p:tgtEl>
                    <p:spTgt spid="13"/>
                  </p:tgtEl>
                </p:cond>
              </p:nextCondLst>
            </p:seq>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428" fill="hold"/>
                                        <p:tgtEl>
                                          <p:spTgt spid="8"/>
                                        </p:tgtEl>
                                      </p:cBhvr>
                                    </p:cmd>
                                  </p:childTnLst>
                                </p:cTn>
                              </p:par>
                            </p:childTnLst>
                          </p:cTn>
                        </p:par>
                      </p:childTnLst>
                    </p:cTn>
                  </p:par>
                </p:childTnLst>
              </p:cTn>
              <p:nextCondLst>
                <p:cond evt="onClick" delay="0">
                  <p:tgtEl>
                    <p:spTgt spid="8"/>
                  </p:tgtEl>
                </p:cond>
              </p:nextCondLst>
            </p:seq>
            <p:audio>
              <p:cMediaNode vol="80000">
                <p:cTn id="43" fill="hold" display="0">
                  <p:stCondLst>
                    <p:cond delay="indefinite"/>
                  </p:stCondLst>
                  <p:endCondLst>
                    <p:cond evt="onStopAudio" delay="0">
                      <p:tgtEl>
                        <p:sldTgt/>
                      </p:tgtEl>
                    </p:cond>
                  </p:endCondLst>
                </p:cTn>
                <p:tgtEl>
                  <p:spTgt spid="8"/>
                </p:tgtEl>
              </p:cMediaNode>
            </p:audio>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334" fill="hold"/>
                                        <p:tgtEl>
                                          <p:spTgt spid="14"/>
                                        </p:tgtEl>
                                      </p:cBhvr>
                                    </p:cmd>
                                  </p:childTnLst>
                                </p:cTn>
                              </p:par>
                            </p:childTnLst>
                          </p:cTn>
                        </p:par>
                      </p:childTnLst>
                    </p:cTn>
                  </p:par>
                </p:childTnLst>
              </p:cTn>
              <p:nextCondLst>
                <p:cond evt="onClick" delay="0">
                  <p:tgtEl>
                    <p:spTgt spid="14"/>
                  </p:tgtEl>
                </p:cond>
              </p:nextCondLst>
            </p:seq>
            <p:audio>
              <p:cMediaNode vol="80000">
                <p:cTn id="49" fill="hold" display="0">
                  <p:stCondLst>
                    <p:cond delay="indefinite"/>
                  </p:stCondLst>
                  <p:endCondLst>
                    <p:cond evt="onStopAudio" delay="0">
                      <p:tgtEl>
                        <p:sldTgt/>
                      </p:tgtEl>
                    </p:cond>
                  </p:endCondLst>
                </p:cTn>
                <p:tgtEl>
                  <p:spTgt spid="14"/>
                </p:tgtEl>
              </p:cMediaNode>
            </p:audio>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894" fill="hold"/>
                                        <p:tgtEl>
                                          <p:spTgt spid="9"/>
                                        </p:tgtEl>
                                      </p:cBhvr>
                                    </p:cmd>
                                  </p:child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9"/>
                </p:tgtEl>
              </p:cMediaNode>
            </p:audio>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762" fill="hold"/>
                                        <p:tgtEl>
                                          <p:spTgt spid="15"/>
                                        </p:tgtEl>
                                      </p:cBhvr>
                                    </p:cmd>
                                  </p:childTnLst>
                                </p:cTn>
                              </p:par>
                            </p:childTnLst>
                          </p:cTn>
                        </p:par>
                      </p:childTnLst>
                    </p:cTn>
                  </p:par>
                </p:childTnLst>
              </p:cTn>
              <p:nextCondLst>
                <p:cond evt="onClick" delay="0">
                  <p:tgtEl>
                    <p:spTgt spid="15"/>
                  </p:tgtEl>
                </p:cond>
              </p:nextCondLst>
            </p:seq>
            <p:audio>
              <p:cMediaNode vol="80000">
                <p:cTn id="61" fill="hold" display="0">
                  <p:stCondLst>
                    <p:cond delay="indefinite"/>
                  </p:stCondLst>
                  <p:endCondLst>
                    <p:cond evt="onStopAudio" delay="0">
                      <p:tgtEl>
                        <p:sldTgt/>
                      </p:tgtEl>
                    </p:cond>
                  </p:endCondLst>
                </p:cTn>
                <p:tgtEl>
                  <p:spTgt spid="15"/>
                </p:tgtEl>
              </p:cMediaNode>
            </p:audi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7894" fill="hold"/>
                                        <p:tgtEl>
                                          <p:spTgt spid="10"/>
                                        </p:tgtEl>
                                      </p:cBhvr>
                                    </p:cmd>
                                  </p:childTnLst>
                                </p:cTn>
                              </p:par>
                            </p:childTnLst>
                          </p:cTn>
                        </p:par>
                      </p:childTnLst>
                    </p:cTn>
                  </p:par>
                </p:childTnLst>
              </p:cTn>
              <p:nextCondLst>
                <p:cond evt="onClick" delay="0">
                  <p:tgtEl>
                    <p:spTgt spid="10"/>
                  </p:tgtEl>
                </p:cond>
              </p:nextCondLst>
            </p:seq>
            <p:audio>
              <p:cMediaNode vol="80000">
                <p:cTn id="67" fill="hold" display="0">
                  <p:stCondLst>
                    <p:cond delay="indefinite"/>
                  </p:stCondLst>
                  <p:endCondLst>
                    <p:cond evt="onStopAudio" delay="0">
                      <p:tgtEl>
                        <p:sldTgt/>
                      </p:tgtEl>
                    </p:cond>
                  </p:endCondLst>
                </p:cTn>
                <p:tgtEl>
                  <p:spTgt spid="10"/>
                </p:tgtEl>
              </p:cMediaNode>
            </p:audio>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16451" fill="hold"/>
                                        <p:tgtEl>
                                          <p:spTgt spid="16"/>
                                        </p:tgtEl>
                                      </p:cBhvr>
                                    </p:cmd>
                                  </p:childTnLst>
                                </p:cTn>
                              </p:par>
                            </p:childTnLst>
                          </p:cTn>
                        </p:par>
                      </p:childTnLst>
                    </p:cTn>
                  </p:par>
                </p:childTnLst>
              </p:cTn>
              <p:nextCondLst>
                <p:cond evt="onClick" delay="0">
                  <p:tgtEl>
                    <p:spTgt spid="16"/>
                  </p:tgtEl>
                </p:cond>
              </p:nextCondLst>
            </p:seq>
            <p:audio>
              <p:cMediaNode vol="80000">
                <p:cTn id="73" fill="hold" display="0">
                  <p:stCondLst>
                    <p:cond delay="indefinite"/>
                  </p:stCondLst>
                  <p:endCondLst>
                    <p:cond evt="onStopAudio" delay="0">
                      <p:tgtEl>
                        <p:sldTgt/>
                      </p:tgtEl>
                    </p:cond>
                  </p:endCondLst>
                </p:cTn>
                <p:tgtEl>
                  <p:spTgt spid="16"/>
                </p:tgtEl>
              </p:cMediaNode>
            </p:audio>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3250" fill="hold"/>
                                        <p:tgtEl>
                                          <p:spTgt spid="11"/>
                                        </p:tgtEl>
                                      </p:cBhvr>
                                    </p:cmd>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11"/>
                </p:tgtEl>
              </p:cMediaNode>
            </p:audio>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31846" fill="hold"/>
                                        <p:tgtEl>
                                          <p:spTgt spid="17"/>
                                        </p:tgtEl>
                                      </p:cBhvr>
                                    </p:cmd>
                                  </p:childTnLst>
                                </p:cTn>
                              </p:par>
                            </p:childTnLst>
                          </p:cTn>
                        </p:par>
                      </p:childTnLst>
                    </p:cTn>
                  </p:par>
                </p:childTnLst>
              </p:cTn>
              <p:nextCondLst>
                <p:cond evt="onClick" delay="0">
                  <p:tgtEl>
                    <p:spTgt spid="17"/>
                  </p:tgtEl>
                </p:cond>
              </p:nextCondLst>
            </p:seq>
            <p:audio>
              <p:cMediaNode vol="80000">
                <p:cTn id="85"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58757" y="349045"/>
            <a:ext cx="10807430" cy="1379621"/>
          </a:xfrm>
        </p:spPr>
        <p:txBody>
          <a:bodyPr>
            <a:normAutofit/>
          </a:bodyPr>
          <a:lstStyle/>
          <a:p>
            <a:r>
              <a:rPr lang="nl-NL" dirty="0">
                <a:latin typeface="Arial" panose="020B0604020202020204" pitchFamily="34" charset="0"/>
                <a:cs typeface="Arial" panose="020B0604020202020204" pitchFamily="34" charset="0"/>
              </a:rPr>
              <a:t>Les1: Wat heeft meneer de Uil gevonden? </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1226036" y="1225185"/>
            <a:ext cx="9872871" cy="5283770"/>
          </a:xfrm>
        </p:spPr>
        <p:txBody>
          <a:bodyPr>
            <a:normAutofit/>
          </a:bodyPr>
          <a:lstStyle/>
          <a:p>
            <a:pPr marL="45720" indent="0">
              <a:buNone/>
            </a:pPr>
            <a:r>
              <a:rPr lang="nl-NL" sz="1800" b="1" dirty="0">
                <a:latin typeface="Arial" panose="020B0604020202020204" pitchFamily="34" charset="0"/>
                <a:cs typeface="Arial" panose="020B0604020202020204" pitchFamily="34" charset="0"/>
              </a:rPr>
              <a:t>Voorbereiding en benodigdheden</a:t>
            </a:r>
          </a:p>
          <a:p>
            <a:pPr marL="45720" indent="0">
              <a:buNone/>
            </a:pPr>
            <a:r>
              <a:rPr lang="nl-NL" sz="1600" dirty="0">
                <a:solidFill>
                  <a:srgbClr val="00B0F0"/>
                </a:solidFill>
                <a:latin typeface="Arial" panose="020B0604020202020204" pitchFamily="34" charset="0"/>
                <a:cs typeface="Arial" panose="020B0604020202020204" pitchFamily="34" charset="0"/>
              </a:rPr>
              <a:t>Blauwe tekst: voor de leerkracht</a:t>
            </a:r>
          </a:p>
          <a:p>
            <a:pPr marL="45720" indent="0">
              <a:buNone/>
            </a:pPr>
            <a:r>
              <a:rPr lang="nl-NL" sz="1600" dirty="0">
                <a:solidFill>
                  <a:srgbClr val="AC1A63"/>
                </a:solidFill>
                <a:latin typeface="Arial" panose="020B0604020202020204" pitchFamily="34" charset="0"/>
                <a:cs typeface="Arial" panose="020B0604020202020204" pitchFamily="34" charset="0"/>
              </a:rPr>
              <a:t>Roze tekst: handpop meneer de Uil praat</a:t>
            </a:r>
          </a:p>
          <a:p>
            <a:pPr>
              <a:buClrTx/>
            </a:pPr>
            <a:r>
              <a:rPr lang="nl-NL" sz="1600" dirty="0">
                <a:solidFill>
                  <a:schemeClr val="tx1"/>
                </a:solidFill>
                <a:latin typeface="Arial" panose="020B0604020202020204" pitchFamily="34" charset="0"/>
                <a:cs typeface="Arial" panose="020B0604020202020204" pitchFamily="34" charset="0"/>
              </a:rPr>
              <a:t>Handpop meneer de Uil</a:t>
            </a:r>
          </a:p>
          <a:p>
            <a:pPr>
              <a:buClrTx/>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Koffer: hij blijft deze les nog dicht.</a:t>
            </a:r>
          </a:p>
          <a:p>
            <a:pPr>
              <a:buClrTx/>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Krant van les 1 </a:t>
            </a:r>
          </a:p>
          <a:p>
            <a:pPr>
              <a:buClrTx/>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Kijkkaart van Waddinxveen (twee hardboardplaten) en de bijbehorende losse onderdelen.</a:t>
            </a:r>
          </a:p>
          <a:p>
            <a:pPr>
              <a:buClrTx/>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Eigen plattegrond van de klas.</a:t>
            </a:r>
            <a:endParaRPr lang="nl-NL" sz="1600" dirty="0">
              <a:solidFill>
                <a:srgbClr val="FF0000"/>
              </a:solidFill>
              <a:latin typeface="Arial" panose="020B0604020202020204" pitchFamily="34" charset="0"/>
              <a:cs typeface="Arial" panose="020B0604020202020204" pitchFamily="34" charset="0"/>
            </a:endParaRPr>
          </a:p>
          <a:p>
            <a:pPr>
              <a:lnSpc>
                <a:spcPct val="150000"/>
              </a:lnSpc>
              <a:buClrTx/>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Verstop de koffer ergens in de klas (of op de gang). Maak van te voren een plattegrond van het lokaal zelf met specifieke herkenningspunten en geef daarop aan waar de kinderen de koffer van meneer de Uil kunnen vinden. </a:t>
            </a:r>
            <a:br>
              <a:rPr lang="nl-NL" sz="1600" dirty="0">
                <a:solidFill>
                  <a:schemeClr val="tx1"/>
                </a:solidFill>
                <a:latin typeface="Arial" panose="020B0604020202020204" pitchFamily="34" charset="0"/>
                <a:cs typeface="Arial" panose="020B0604020202020204" pitchFamily="34" charset="0"/>
              </a:rPr>
            </a:br>
            <a:r>
              <a:rPr lang="nl-NL" sz="1600" dirty="0">
                <a:solidFill>
                  <a:schemeClr val="tx1"/>
                </a:solidFill>
                <a:latin typeface="Arial" panose="020B0604020202020204" pitchFamily="34" charset="0"/>
                <a:cs typeface="Arial" panose="020B0604020202020204" pitchFamily="34" charset="0"/>
              </a:rPr>
              <a:t>Of maak een beschrijving waar de koffer kan zijn. Gebruik daarbij termen als laag, onder, achter, hoe groot is de koffer, welke kleur heeft de koffer? </a:t>
            </a:r>
          </a:p>
          <a:p>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396846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F2F0A-0EDF-8444-A6BC-2DFC0287DACD}"/>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Waar is meneer de Uil?</a:t>
            </a:r>
          </a:p>
        </p:txBody>
      </p:sp>
      <p:sp>
        <p:nvSpPr>
          <p:cNvPr id="3" name="Tijdelijke aanduiding voor inhoud 2">
            <a:extLst>
              <a:ext uri="{FF2B5EF4-FFF2-40B4-BE49-F238E27FC236}">
                <a16:creationId xmlns:a16="http://schemas.microsoft.com/office/drawing/2014/main" id="{1AB51E05-4941-764B-B19D-BE5F16198ED1}"/>
              </a:ext>
            </a:extLst>
          </p:cNvPr>
          <p:cNvSpPr>
            <a:spLocks noGrp="1"/>
          </p:cNvSpPr>
          <p:nvPr>
            <p:ph idx="1"/>
          </p:nvPr>
        </p:nvSpPr>
        <p:spPr>
          <a:xfrm>
            <a:off x="1143000" y="2057400"/>
            <a:ext cx="9872871" cy="4316896"/>
          </a:xfrm>
        </p:spPr>
        <p:txBody>
          <a:bodyPr>
            <a:normAutofit/>
          </a:bodyPr>
          <a:lstStyle/>
          <a:p>
            <a:pPr>
              <a:lnSpc>
                <a:spcPct val="100000"/>
              </a:lnSpc>
              <a:buClrTx/>
              <a:buFont typeface="Arial" panose="020B0604020202020204" pitchFamily="34" charset="0"/>
              <a:buChar char="•"/>
            </a:pPr>
            <a:r>
              <a:rPr lang="nl-NL" sz="1800" dirty="0">
                <a:solidFill>
                  <a:srgbClr val="00B0F0"/>
                </a:solidFill>
                <a:latin typeface="Arial" panose="020B0604020202020204" pitchFamily="34" charset="0"/>
                <a:cs typeface="Arial" panose="020B0604020202020204" pitchFamily="34" charset="0"/>
              </a:rPr>
              <a:t>Laat meneer de Uil uit verschillende hoeken in de klas ‘oehoe’ roepen. </a:t>
            </a:r>
            <a:br>
              <a:rPr lang="nl-NL" sz="1800" dirty="0">
                <a:solidFill>
                  <a:srgbClr val="00B0F0"/>
                </a:solidFill>
                <a:latin typeface="Arial" panose="020B0604020202020204" pitchFamily="34" charset="0"/>
                <a:cs typeface="Arial" panose="020B0604020202020204" pitchFamily="34" charset="0"/>
              </a:rPr>
            </a:br>
            <a:r>
              <a:rPr lang="nl-NL" sz="1800" dirty="0">
                <a:solidFill>
                  <a:srgbClr val="00B0F0"/>
                </a:solidFill>
                <a:latin typeface="Arial" panose="020B0604020202020204" pitchFamily="34" charset="0"/>
                <a:cs typeface="Arial" panose="020B0604020202020204" pitchFamily="34" charset="0"/>
              </a:rPr>
              <a:t>Of zet in de verschillende hoeken van de klas een kind die, als hij aangewezen</a:t>
            </a:r>
            <a:br>
              <a:rPr lang="nl-NL" sz="1800" dirty="0">
                <a:solidFill>
                  <a:srgbClr val="00B0F0"/>
                </a:solidFill>
                <a:latin typeface="Arial" panose="020B0604020202020204" pitchFamily="34" charset="0"/>
                <a:cs typeface="Arial" panose="020B0604020202020204" pitchFamily="34" charset="0"/>
              </a:rPr>
            </a:br>
            <a:r>
              <a:rPr lang="nl-NL" sz="1800" dirty="0">
                <a:solidFill>
                  <a:srgbClr val="00B0F0"/>
                </a:solidFill>
                <a:latin typeface="Arial" panose="020B0604020202020204" pitchFamily="34" charset="0"/>
                <a:cs typeface="Arial" panose="020B0604020202020204" pitchFamily="34" charset="0"/>
              </a:rPr>
              <a:t>wordt, oehoe mag roepen. </a:t>
            </a:r>
          </a:p>
          <a:p>
            <a:pPr marL="45720" indent="0">
              <a:lnSpc>
                <a:spcPct val="100000"/>
              </a:lnSpc>
              <a:buClrTx/>
              <a:buNone/>
            </a:pPr>
            <a:endParaRPr lang="nl-NL" dirty="0">
              <a:solidFill>
                <a:schemeClr val="tx1"/>
              </a:solidFill>
              <a:latin typeface="Arial" panose="020B0604020202020204" pitchFamily="34" charset="0"/>
              <a:cs typeface="Arial" panose="020B0604020202020204" pitchFamily="34" charset="0"/>
            </a:endParaRPr>
          </a:p>
          <a:p>
            <a:pPr>
              <a:lnSpc>
                <a:spcPct val="100000"/>
              </a:lnSpc>
              <a:buClrTx/>
              <a:buFont typeface="Arial" panose="020B0604020202020204" pitchFamily="34" charset="0"/>
              <a:buChar char="•"/>
            </a:pPr>
            <a:r>
              <a:rPr lang="nl-NL" dirty="0">
                <a:solidFill>
                  <a:schemeClr val="tx1"/>
                </a:solidFill>
                <a:latin typeface="Arial" panose="020B0604020202020204" pitchFamily="34" charset="0"/>
                <a:cs typeface="Arial" panose="020B0604020202020204" pitchFamily="34" charset="0"/>
              </a:rPr>
              <a:t>De kinderen doen hun ogen dicht.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Kunnen jullie horen waar meneer de Uil is?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Wijs maar aan. Waar hoor je ‘oehoe’?</a:t>
            </a:r>
          </a:p>
          <a:p>
            <a:pPr marL="45720" indent="0">
              <a:lnSpc>
                <a:spcPct val="100000"/>
              </a:lnSpc>
              <a:buClrTx/>
              <a:buNone/>
            </a:pPr>
            <a:endParaRPr lang="nl-NL" dirty="0">
              <a:solidFill>
                <a:schemeClr val="tx1"/>
              </a:solidFill>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450032B4-92AF-0C47-B185-7D2611341D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46" t="1683" r="62815" b="66338"/>
          <a:stretch/>
        </p:blipFill>
        <p:spPr>
          <a:xfrm>
            <a:off x="9566786" y="762000"/>
            <a:ext cx="1789471" cy="1587910"/>
          </a:xfrm>
          <a:prstGeom prst="rect">
            <a:avLst/>
          </a:prstGeom>
          <a:ln w="38100">
            <a:solidFill>
              <a:schemeClr val="accent1"/>
            </a:solidFill>
          </a:ln>
        </p:spPr>
      </p:pic>
      <p:pic>
        <p:nvPicPr>
          <p:cNvPr id="6" name="Tijdelijke aanduiding voor inhoud 5">
            <a:extLst>
              <a:ext uri="{FF2B5EF4-FFF2-40B4-BE49-F238E27FC236}">
                <a16:creationId xmlns:a16="http://schemas.microsoft.com/office/drawing/2014/main" id="{F09FB27D-6FD8-D54B-A447-C23C1F9013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7211" y="4964030"/>
            <a:ext cx="533400" cy="533400"/>
          </a:xfrm>
          <a:prstGeom prst="rect">
            <a:avLst/>
          </a:prstGeom>
        </p:spPr>
      </p:pic>
    </p:spTree>
    <p:extLst>
      <p:ext uri="{BB962C8B-B14F-4D97-AF65-F5344CB8AC3E}">
        <p14:creationId xmlns:p14="http://schemas.microsoft.com/office/powerpoint/2010/main" val="1446531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fbeelding 37">
            <a:extLst>
              <a:ext uri="{FF2B5EF4-FFF2-40B4-BE49-F238E27FC236}">
                <a16:creationId xmlns:a16="http://schemas.microsoft.com/office/drawing/2014/main" id="{64DED59C-4CB4-9E49-88CD-A83C264310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0747" y="2471210"/>
            <a:ext cx="2177143" cy="2177143"/>
          </a:xfrm>
          <a:prstGeom prst="rect">
            <a:avLst/>
          </a:prstGeom>
        </p:spPr>
      </p:pic>
      <p:pic>
        <p:nvPicPr>
          <p:cNvPr id="32" name="Afbeelding 31">
            <a:extLst>
              <a:ext uri="{FF2B5EF4-FFF2-40B4-BE49-F238E27FC236}">
                <a16:creationId xmlns:a16="http://schemas.microsoft.com/office/drawing/2014/main" id="{D5388C92-69EB-794F-A76B-BD7B109DFA0A}"/>
              </a:ext>
            </a:extLst>
          </p:cNvPr>
          <p:cNvPicPr>
            <a:picLocks noChangeAspect="1"/>
          </p:cNvPicPr>
          <p:nvPr/>
        </p:nvPicPr>
        <p:blipFill>
          <a:blip r:embed="rId3"/>
          <a:stretch>
            <a:fillRect/>
          </a:stretch>
        </p:blipFill>
        <p:spPr>
          <a:xfrm>
            <a:off x="4425351" y="5354511"/>
            <a:ext cx="1206500" cy="1206500"/>
          </a:xfrm>
          <a:prstGeom prst="rect">
            <a:avLst/>
          </a:prstGeom>
        </p:spPr>
      </p:pic>
      <p:pic>
        <p:nvPicPr>
          <p:cNvPr id="28" name="Afbeelding 27">
            <a:extLst>
              <a:ext uri="{FF2B5EF4-FFF2-40B4-BE49-F238E27FC236}">
                <a16:creationId xmlns:a16="http://schemas.microsoft.com/office/drawing/2014/main" id="{F83576DB-D0C6-B143-A26A-357A3F03E1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1567" y="5311954"/>
            <a:ext cx="1204782" cy="1204782"/>
          </a:xfrm>
          <a:prstGeom prst="rect">
            <a:avLst/>
          </a:prstGeom>
        </p:spPr>
      </p:pic>
      <p:pic>
        <p:nvPicPr>
          <p:cNvPr id="24" name="Afbeelding 23">
            <a:extLst>
              <a:ext uri="{FF2B5EF4-FFF2-40B4-BE49-F238E27FC236}">
                <a16:creationId xmlns:a16="http://schemas.microsoft.com/office/drawing/2014/main" id="{DE37D653-ED47-824E-AEE9-AA1281DE5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8623" y="269651"/>
            <a:ext cx="1436212" cy="1436212"/>
          </a:xfrm>
          <a:prstGeom prst="rect">
            <a:avLst/>
          </a:prstGeom>
        </p:spPr>
      </p:pic>
      <p:pic>
        <p:nvPicPr>
          <p:cNvPr id="20" name="Afbeelding 19">
            <a:extLst>
              <a:ext uri="{FF2B5EF4-FFF2-40B4-BE49-F238E27FC236}">
                <a16:creationId xmlns:a16="http://schemas.microsoft.com/office/drawing/2014/main" id="{397F28E5-19BA-AF48-A657-7151AE067B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5505" y="4045309"/>
            <a:ext cx="2481636" cy="2481636"/>
          </a:xfrm>
          <a:prstGeom prst="rect">
            <a:avLst/>
          </a:prstGeom>
        </p:spPr>
      </p:pic>
      <p:pic>
        <p:nvPicPr>
          <p:cNvPr id="11" name="Afbeelding 10">
            <a:extLst>
              <a:ext uri="{FF2B5EF4-FFF2-40B4-BE49-F238E27FC236}">
                <a16:creationId xmlns:a16="http://schemas.microsoft.com/office/drawing/2014/main" id="{99B62290-FA37-0243-984B-467B07F3F7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6611" y="359535"/>
            <a:ext cx="2851751" cy="2851751"/>
          </a:xfrm>
          <a:prstGeom prst="rect">
            <a:avLst/>
          </a:prstGeom>
        </p:spPr>
      </p:pic>
      <p:sp>
        <p:nvSpPr>
          <p:cNvPr id="2" name="Titel 1">
            <a:extLst>
              <a:ext uri="{FF2B5EF4-FFF2-40B4-BE49-F238E27FC236}">
                <a16:creationId xmlns:a16="http://schemas.microsoft.com/office/drawing/2014/main" id="{51CDA159-91C5-3D46-A31B-EC75B14F52D4}"/>
              </a:ext>
            </a:extLst>
          </p:cNvPr>
          <p:cNvSpPr>
            <a:spLocks noGrp="1"/>
          </p:cNvSpPr>
          <p:nvPr>
            <p:ph type="title"/>
          </p:nvPr>
        </p:nvSpPr>
        <p:spPr>
          <a:xfrm>
            <a:off x="562155" y="391594"/>
            <a:ext cx="4321170" cy="897685"/>
          </a:xfrm>
        </p:spPr>
        <p:txBody>
          <a:bodyPr/>
          <a:lstStyle/>
          <a:p>
            <a:r>
              <a:rPr lang="nl-NL" dirty="0">
                <a:latin typeface="Arial" panose="020B0604020202020204" pitchFamily="34" charset="0"/>
                <a:cs typeface="Arial" panose="020B0604020202020204" pitchFamily="34" charset="0"/>
              </a:rPr>
              <a:t>Hoe zit het nou? </a:t>
            </a:r>
          </a:p>
        </p:txBody>
      </p:sp>
      <p:sp>
        <p:nvSpPr>
          <p:cNvPr id="5" name="Tijdelijke aanduiding voor tekst 4">
            <a:extLst>
              <a:ext uri="{FF2B5EF4-FFF2-40B4-BE49-F238E27FC236}">
                <a16:creationId xmlns:a16="http://schemas.microsoft.com/office/drawing/2014/main" id="{33E898B9-2A4C-974F-A00B-94DBA22E65EB}"/>
              </a:ext>
            </a:extLst>
          </p:cNvPr>
          <p:cNvSpPr>
            <a:spLocks noGrp="1"/>
          </p:cNvSpPr>
          <p:nvPr>
            <p:ph type="body" sz="half" idx="2"/>
          </p:nvPr>
        </p:nvSpPr>
        <p:spPr>
          <a:xfrm>
            <a:off x="926691" y="1566278"/>
            <a:ext cx="3931920" cy="3017520"/>
          </a:xfrm>
        </p:spPr>
        <p:txBody>
          <a:bodyPr>
            <a:normAutofit/>
          </a:bodyPr>
          <a:lstStyle/>
          <a:p>
            <a:endParaRPr lang="nl-NL" dirty="0">
              <a:solidFill>
                <a:srgbClr val="FF0000"/>
              </a:solidFill>
              <a:latin typeface="Arial" panose="020B0604020202020204" pitchFamily="34" charset="0"/>
              <a:cs typeface="Arial" panose="020B0604020202020204" pitchFamily="34" charset="0"/>
            </a:endParaRPr>
          </a:p>
          <a:p>
            <a:endParaRPr lang="nl-NL" dirty="0"/>
          </a:p>
        </p:txBody>
      </p:sp>
      <p:sp>
        <p:nvSpPr>
          <p:cNvPr id="7" name="Tekstvak 6">
            <a:extLst>
              <a:ext uri="{FF2B5EF4-FFF2-40B4-BE49-F238E27FC236}">
                <a16:creationId xmlns:a16="http://schemas.microsoft.com/office/drawing/2014/main" id="{2E7BF81B-13B4-2549-B6DA-5856D4373995}"/>
              </a:ext>
            </a:extLst>
          </p:cNvPr>
          <p:cNvSpPr txBox="1"/>
          <p:nvPr/>
        </p:nvSpPr>
        <p:spPr>
          <a:xfrm>
            <a:off x="1170039" y="4925961"/>
            <a:ext cx="2684206" cy="1150374"/>
          </a:xfrm>
          <a:prstGeom prst="rect">
            <a:avLst/>
          </a:prstGeom>
          <a:noFill/>
        </p:spPr>
        <p:txBody>
          <a:bodyPr wrap="square" rtlCol="0">
            <a:spAutoFit/>
          </a:bodyPr>
          <a:lstStyle/>
          <a:p>
            <a:endParaRPr lang="nl-NL" dirty="0"/>
          </a:p>
        </p:txBody>
      </p:sp>
      <p:sp>
        <p:nvSpPr>
          <p:cNvPr id="17" name="Tekstvak 16">
            <a:extLst>
              <a:ext uri="{FF2B5EF4-FFF2-40B4-BE49-F238E27FC236}">
                <a16:creationId xmlns:a16="http://schemas.microsoft.com/office/drawing/2014/main" id="{D34F5A48-4E95-3C47-AE0D-4B3F690E3D6F}"/>
              </a:ext>
            </a:extLst>
          </p:cNvPr>
          <p:cNvSpPr txBox="1"/>
          <p:nvPr/>
        </p:nvSpPr>
        <p:spPr>
          <a:xfrm>
            <a:off x="1360715" y="1863672"/>
            <a:ext cx="184731" cy="369332"/>
          </a:xfrm>
          <a:prstGeom prst="rect">
            <a:avLst/>
          </a:prstGeom>
          <a:noFill/>
        </p:spPr>
        <p:txBody>
          <a:bodyPr wrap="none" rtlCol="0">
            <a:spAutoFit/>
          </a:bodyPr>
          <a:lstStyle/>
          <a:p>
            <a:endParaRPr lang="nl-NL" dirty="0"/>
          </a:p>
        </p:txBody>
      </p:sp>
      <p:pic>
        <p:nvPicPr>
          <p:cNvPr id="18" name="Tijdelijke aanduiding voor inhoud 5">
            <a:extLst>
              <a:ext uri="{FF2B5EF4-FFF2-40B4-BE49-F238E27FC236}">
                <a16:creationId xmlns:a16="http://schemas.microsoft.com/office/drawing/2014/main" id="{D959389A-6CEA-A64F-9DEB-CFF5ABA3E4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73480" y="1699260"/>
            <a:ext cx="533400" cy="533400"/>
          </a:xfrm>
          <a:prstGeom prst="rect">
            <a:avLst/>
          </a:prstGeom>
        </p:spPr>
      </p:pic>
      <p:pic>
        <p:nvPicPr>
          <p:cNvPr id="6" name="Afbeelding 5">
            <a:extLst>
              <a:ext uri="{FF2B5EF4-FFF2-40B4-BE49-F238E27FC236}">
                <a16:creationId xmlns:a16="http://schemas.microsoft.com/office/drawing/2014/main" id="{BAD0C7E9-90CF-9A4E-A046-96A579AC8B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58610" y="950648"/>
            <a:ext cx="4748957" cy="4748957"/>
          </a:xfrm>
          <a:prstGeom prst="rect">
            <a:avLst/>
          </a:prstGeom>
        </p:spPr>
      </p:pic>
      <p:pic>
        <p:nvPicPr>
          <p:cNvPr id="16" name="Afbeelding 15">
            <a:extLst>
              <a:ext uri="{FF2B5EF4-FFF2-40B4-BE49-F238E27FC236}">
                <a16:creationId xmlns:a16="http://schemas.microsoft.com/office/drawing/2014/main" id="{9D065913-89A2-CA4F-AF32-F1F97002D3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66558" y="916194"/>
            <a:ext cx="5572857" cy="5572857"/>
          </a:xfrm>
          <a:prstGeom prst="rect">
            <a:avLst/>
          </a:prstGeom>
        </p:spPr>
      </p:pic>
      <p:pic>
        <p:nvPicPr>
          <p:cNvPr id="22" name="Afbeelding 21">
            <a:extLst>
              <a:ext uri="{FF2B5EF4-FFF2-40B4-BE49-F238E27FC236}">
                <a16:creationId xmlns:a16="http://schemas.microsoft.com/office/drawing/2014/main" id="{617F75D2-BBC3-0C4D-8B04-6C9C00FABA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36172" y="269651"/>
            <a:ext cx="1119655" cy="6318697"/>
          </a:xfrm>
          <a:prstGeom prst="rect">
            <a:avLst/>
          </a:prstGeom>
        </p:spPr>
      </p:pic>
      <p:pic>
        <p:nvPicPr>
          <p:cNvPr id="26" name="Afbeelding 25">
            <a:extLst>
              <a:ext uri="{FF2B5EF4-FFF2-40B4-BE49-F238E27FC236}">
                <a16:creationId xmlns:a16="http://schemas.microsoft.com/office/drawing/2014/main" id="{27E27D37-1B71-2448-BA05-27EBAF5E786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07105" y="5320358"/>
            <a:ext cx="1204782" cy="1204782"/>
          </a:xfrm>
          <a:prstGeom prst="rect">
            <a:avLst/>
          </a:prstGeom>
        </p:spPr>
      </p:pic>
      <p:pic>
        <p:nvPicPr>
          <p:cNvPr id="30" name="Afbeelding 29">
            <a:extLst>
              <a:ext uri="{FF2B5EF4-FFF2-40B4-BE49-F238E27FC236}">
                <a16:creationId xmlns:a16="http://schemas.microsoft.com/office/drawing/2014/main" id="{A64D4E8D-EF78-564C-85C0-1EAF698603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19813" y="5333726"/>
            <a:ext cx="1204782" cy="1204782"/>
          </a:xfrm>
          <a:prstGeom prst="rect">
            <a:avLst/>
          </a:prstGeom>
        </p:spPr>
      </p:pic>
      <p:pic>
        <p:nvPicPr>
          <p:cNvPr id="36" name="Afbeelding 35">
            <a:extLst>
              <a:ext uri="{FF2B5EF4-FFF2-40B4-BE49-F238E27FC236}">
                <a16:creationId xmlns:a16="http://schemas.microsoft.com/office/drawing/2014/main" id="{3ABB7DFE-CD8B-9B4D-BE8B-C8D3C3F0EB0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12964" y="2510837"/>
            <a:ext cx="4077511" cy="4077511"/>
          </a:xfrm>
          <a:prstGeom prst="rect">
            <a:avLst/>
          </a:prstGeom>
        </p:spPr>
      </p:pic>
    </p:spTree>
    <p:extLst>
      <p:ext uri="{BB962C8B-B14F-4D97-AF65-F5344CB8AC3E}">
        <p14:creationId xmlns:p14="http://schemas.microsoft.com/office/powerpoint/2010/main" val="10406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6"/>
                                        </p:tgtEl>
                                        <p:attrNameLst>
                                          <p:attrName>ppt_x</p:attrName>
                                        </p:attrNameLst>
                                      </p:cBhvr>
                                      <p:tavLst>
                                        <p:tav tm="0">
                                          <p:val>
                                            <p:strVal val="ppt_x"/>
                                          </p:val>
                                        </p:tav>
                                        <p:tav tm="100000">
                                          <p:val>
                                            <p:strVal val="ppt_x"/>
                                          </p:val>
                                        </p:tav>
                                      </p:tavLst>
                                    </p:anim>
                                    <p:anim calcmode="lin" valueType="num">
                                      <p:cBhvr additive="base">
                                        <p:cTn id="35" dur="500"/>
                                        <p:tgtEl>
                                          <p:spTgt spid="16"/>
                                        </p:tgtEl>
                                        <p:attrNameLst>
                                          <p:attrName>ppt_y</p:attrName>
                                        </p:attrNameLst>
                                      </p:cBhvr>
                                      <p:tavLst>
                                        <p:tav tm="0">
                                          <p:val>
                                            <p:strVal val="ppt_y"/>
                                          </p:val>
                                        </p:tav>
                                        <p:tav tm="100000">
                                          <p:val>
                                            <p:strVal val="1+ppt_h/2"/>
                                          </p:val>
                                        </p:tav>
                                      </p:tavLst>
                                    </p:anim>
                                    <p:set>
                                      <p:cBhvr>
                                        <p:cTn id="36" dur="1" fill="hold">
                                          <p:stCondLst>
                                            <p:cond delay="499"/>
                                          </p:stCondLst>
                                        </p:cTn>
                                        <p:tgtEl>
                                          <p:spTgt spid="16"/>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20"/>
                                        </p:tgtEl>
                                        <p:attrNameLst>
                                          <p:attrName>ppt_x</p:attrName>
                                        </p:attrNameLst>
                                      </p:cBhvr>
                                      <p:tavLst>
                                        <p:tav tm="0">
                                          <p:val>
                                            <p:strVal val="ppt_x"/>
                                          </p:val>
                                        </p:tav>
                                        <p:tav tm="100000">
                                          <p:val>
                                            <p:strVal val="ppt_x"/>
                                          </p:val>
                                        </p:tav>
                                      </p:tavLst>
                                    </p:anim>
                                    <p:anim calcmode="lin" valueType="num">
                                      <p:cBhvr additive="base">
                                        <p:cTn id="39" dur="500"/>
                                        <p:tgtEl>
                                          <p:spTgt spid="20"/>
                                        </p:tgtEl>
                                        <p:attrNameLst>
                                          <p:attrName>ppt_y</p:attrName>
                                        </p:attrNameLst>
                                      </p:cBhvr>
                                      <p:tavLst>
                                        <p:tav tm="0">
                                          <p:val>
                                            <p:strVal val="ppt_y"/>
                                          </p:val>
                                        </p:tav>
                                        <p:tav tm="100000">
                                          <p:val>
                                            <p:strVal val="1+ppt_h/2"/>
                                          </p:val>
                                        </p:tav>
                                      </p:tavLst>
                                    </p:anim>
                                    <p:set>
                                      <p:cBhvr>
                                        <p:cTn id="40" dur="1" fill="hold">
                                          <p:stCondLst>
                                            <p:cond delay="499"/>
                                          </p:stCondLst>
                                        </p:cTn>
                                        <p:tgtEl>
                                          <p:spTgt spid="20"/>
                                        </p:tgtEl>
                                        <p:attrNameLst>
                                          <p:attrName>style.visibility</p:attrName>
                                        </p:attrNameLst>
                                      </p:cBhvr>
                                      <p:to>
                                        <p:strVal val="hidden"/>
                                      </p:to>
                                    </p:set>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22"/>
                                        </p:tgtEl>
                                        <p:attrNameLst>
                                          <p:attrName>ppt_x</p:attrName>
                                        </p:attrNameLst>
                                      </p:cBhvr>
                                      <p:tavLst>
                                        <p:tav tm="0">
                                          <p:val>
                                            <p:strVal val="ppt_x"/>
                                          </p:val>
                                        </p:tav>
                                        <p:tav tm="100000">
                                          <p:val>
                                            <p:strVal val="ppt_x"/>
                                          </p:val>
                                        </p:tav>
                                      </p:tavLst>
                                    </p:anim>
                                    <p:anim calcmode="lin" valueType="num">
                                      <p:cBhvr additive="base">
                                        <p:cTn id="53" dur="500"/>
                                        <p:tgtEl>
                                          <p:spTgt spid="22"/>
                                        </p:tgtEl>
                                        <p:attrNameLst>
                                          <p:attrName>ppt_y</p:attrName>
                                        </p:attrNameLst>
                                      </p:cBhvr>
                                      <p:tavLst>
                                        <p:tav tm="0">
                                          <p:val>
                                            <p:strVal val="ppt_y"/>
                                          </p:val>
                                        </p:tav>
                                        <p:tav tm="100000">
                                          <p:val>
                                            <p:strVal val="1+ppt_h/2"/>
                                          </p:val>
                                        </p:tav>
                                      </p:tavLst>
                                    </p:anim>
                                    <p:set>
                                      <p:cBhvr>
                                        <p:cTn id="54" dur="1" fill="hold">
                                          <p:stCondLst>
                                            <p:cond delay="499"/>
                                          </p:stCondLst>
                                        </p:cTn>
                                        <p:tgtEl>
                                          <p:spTgt spid="2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ntr" presetSubtype="4"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xit" presetSubtype="4" fill="hold" nodeType="withEffect">
                                  <p:stCondLst>
                                    <p:cond delay="0"/>
                                  </p:stCondLst>
                                  <p:childTnLst>
                                    <p:anim calcmode="lin" valueType="num">
                                      <p:cBhvr additive="base">
                                        <p:cTn id="74" dur="500"/>
                                        <p:tgtEl>
                                          <p:spTgt spid="28"/>
                                        </p:tgtEl>
                                        <p:attrNameLst>
                                          <p:attrName>ppt_x</p:attrName>
                                        </p:attrNameLst>
                                      </p:cBhvr>
                                      <p:tavLst>
                                        <p:tav tm="0">
                                          <p:val>
                                            <p:strVal val="ppt_x"/>
                                          </p:val>
                                        </p:tav>
                                        <p:tav tm="100000">
                                          <p:val>
                                            <p:strVal val="ppt_x"/>
                                          </p:val>
                                        </p:tav>
                                      </p:tavLst>
                                    </p:anim>
                                    <p:anim calcmode="lin" valueType="num">
                                      <p:cBhvr additive="base">
                                        <p:cTn id="75" dur="500"/>
                                        <p:tgtEl>
                                          <p:spTgt spid="28"/>
                                        </p:tgtEl>
                                        <p:attrNameLst>
                                          <p:attrName>ppt_y</p:attrName>
                                        </p:attrNameLst>
                                      </p:cBhvr>
                                      <p:tavLst>
                                        <p:tav tm="0">
                                          <p:val>
                                            <p:strVal val="ppt_y"/>
                                          </p:val>
                                        </p:tav>
                                        <p:tav tm="100000">
                                          <p:val>
                                            <p:strVal val="1+ppt_h/2"/>
                                          </p:val>
                                        </p:tav>
                                      </p:tavLst>
                                    </p:anim>
                                    <p:set>
                                      <p:cBhvr>
                                        <p:cTn id="76" dur="1" fill="hold">
                                          <p:stCondLst>
                                            <p:cond delay="499"/>
                                          </p:stCondLst>
                                        </p:cTn>
                                        <p:tgtEl>
                                          <p:spTgt spid="28"/>
                                        </p:tgtEl>
                                        <p:attrNameLst>
                                          <p:attrName>style.visibility</p:attrName>
                                        </p:attrNameLst>
                                      </p:cBhvr>
                                      <p:to>
                                        <p:strVal val="hidden"/>
                                      </p:to>
                                    </p:set>
                                  </p:childTnLst>
                                </p:cTn>
                              </p:par>
                              <p:par>
                                <p:cTn id="77" presetID="2" presetClass="exit" presetSubtype="4" fill="hold" nodeType="withEffect">
                                  <p:stCondLst>
                                    <p:cond delay="0"/>
                                  </p:stCondLst>
                                  <p:childTnLst>
                                    <p:anim calcmode="lin" valueType="num">
                                      <p:cBhvr additive="base">
                                        <p:cTn id="78" dur="500"/>
                                        <p:tgtEl>
                                          <p:spTgt spid="26"/>
                                        </p:tgtEl>
                                        <p:attrNameLst>
                                          <p:attrName>ppt_x</p:attrName>
                                        </p:attrNameLst>
                                      </p:cBhvr>
                                      <p:tavLst>
                                        <p:tav tm="0">
                                          <p:val>
                                            <p:strVal val="ppt_x"/>
                                          </p:val>
                                        </p:tav>
                                        <p:tav tm="100000">
                                          <p:val>
                                            <p:strVal val="ppt_x"/>
                                          </p:val>
                                        </p:tav>
                                      </p:tavLst>
                                    </p:anim>
                                    <p:anim calcmode="lin" valueType="num">
                                      <p:cBhvr additive="base">
                                        <p:cTn id="79" dur="500"/>
                                        <p:tgtEl>
                                          <p:spTgt spid="26"/>
                                        </p:tgtEl>
                                        <p:attrNameLst>
                                          <p:attrName>ppt_y</p:attrName>
                                        </p:attrNameLst>
                                      </p:cBhvr>
                                      <p:tavLst>
                                        <p:tav tm="0">
                                          <p:val>
                                            <p:strVal val="ppt_y"/>
                                          </p:val>
                                        </p:tav>
                                        <p:tav tm="100000">
                                          <p:val>
                                            <p:strVal val="1+ppt_h/2"/>
                                          </p:val>
                                        </p:tav>
                                      </p:tavLst>
                                    </p:anim>
                                    <p:set>
                                      <p:cBhvr>
                                        <p:cTn id="80" dur="1" fill="hold">
                                          <p:stCondLst>
                                            <p:cond delay="499"/>
                                          </p:stCondLst>
                                        </p:cTn>
                                        <p:tgtEl>
                                          <p:spTgt spid="26"/>
                                        </p:tgtEl>
                                        <p:attrNameLst>
                                          <p:attrName>style.visibility</p:attrName>
                                        </p:attrNameLst>
                                      </p:cBhvr>
                                      <p:to>
                                        <p:strVal val="hidden"/>
                                      </p:to>
                                    </p:set>
                                  </p:childTnLst>
                                </p:cTn>
                              </p:par>
                              <p:par>
                                <p:cTn id="81" presetID="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par>
                                <p:cTn id="95" presetID="2" presetClass="exit" presetSubtype="4" fill="hold" nodeType="withEffect">
                                  <p:stCondLst>
                                    <p:cond delay="0"/>
                                  </p:stCondLst>
                                  <p:childTnLst>
                                    <p:anim calcmode="lin" valueType="num">
                                      <p:cBhvr additive="base">
                                        <p:cTn id="96" dur="500"/>
                                        <p:tgtEl>
                                          <p:spTgt spid="30"/>
                                        </p:tgtEl>
                                        <p:attrNameLst>
                                          <p:attrName>ppt_x</p:attrName>
                                        </p:attrNameLst>
                                      </p:cBhvr>
                                      <p:tavLst>
                                        <p:tav tm="0">
                                          <p:val>
                                            <p:strVal val="ppt_x"/>
                                          </p:val>
                                        </p:tav>
                                        <p:tav tm="100000">
                                          <p:val>
                                            <p:strVal val="ppt_x"/>
                                          </p:val>
                                        </p:tav>
                                      </p:tavLst>
                                    </p:anim>
                                    <p:anim calcmode="lin" valueType="num">
                                      <p:cBhvr additive="base">
                                        <p:cTn id="97" dur="500"/>
                                        <p:tgtEl>
                                          <p:spTgt spid="30"/>
                                        </p:tgtEl>
                                        <p:attrNameLst>
                                          <p:attrName>ppt_y</p:attrName>
                                        </p:attrNameLst>
                                      </p:cBhvr>
                                      <p:tavLst>
                                        <p:tav tm="0">
                                          <p:val>
                                            <p:strVal val="ppt_y"/>
                                          </p:val>
                                        </p:tav>
                                        <p:tav tm="100000">
                                          <p:val>
                                            <p:strVal val="1+ppt_h/2"/>
                                          </p:val>
                                        </p:tav>
                                      </p:tavLst>
                                    </p:anim>
                                    <p:set>
                                      <p:cBhvr>
                                        <p:cTn id="98" dur="1" fill="hold">
                                          <p:stCondLst>
                                            <p:cond delay="499"/>
                                          </p:stCondLst>
                                        </p:cTn>
                                        <p:tgtEl>
                                          <p:spTgt spid="30"/>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32"/>
                                        </p:tgtEl>
                                        <p:attrNameLst>
                                          <p:attrName>ppt_x</p:attrName>
                                        </p:attrNameLst>
                                      </p:cBhvr>
                                      <p:tavLst>
                                        <p:tav tm="0">
                                          <p:val>
                                            <p:strVal val="ppt_x"/>
                                          </p:val>
                                        </p:tav>
                                        <p:tav tm="100000">
                                          <p:val>
                                            <p:strVal val="ppt_x"/>
                                          </p:val>
                                        </p:tav>
                                      </p:tavLst>
                                    </p:anim>
                                    <p:anim calcmode="lin" valueType="num">
                                      <p:cBhvr additive="base">
                                        <p:cTn id="101" dur="500"/>
                                        <p:tgtEl>
                                          <p:spTgt spid="32"/>
                                        </p:tgtEl>
                                        <p:attrNameLst>
                                          <p:attrName>ppt_y</p:attrName>
                                        </p:attrNameLst>
                                      </p:cBhvr>
                                      <p:tavLst>
                                        <p:tav tm="0">
                                          <p:val>
                                            <p:strVal val="ppt_y"/>
                                          </p:val>
                                        </p:tav>
                                        <p:tav tm="100000">
                                          <p:val>
                                            <p:strVal val="1+ppt_h/2"/>
                                          </p:val>
                                        </p:tav>
                                      </p:tavLst>
                                    </p:anim>
                                    <p:set>
                                      <p:cBhvr>
                                        <p:cTn id="10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F2F0A-0EDF-8444-A6BC-2DFC0287DACD}"/>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Vliegles</a:t>
            </a:r>
          </a:p>
        </p:txBody>
      </p:sp>
      <p:pic>
        <p:nvPicPr>
          <p:cNvPr id="6" name="Tijdelijke aanduiding voor inhoud 5">
            <a:extLst>
              <a:ext uri="{FF2B5EF4-FFF2-40B4-BE49-F238E27FC236}">
                <a16:creationId xmlns:a16="http://schemas.microsoft.com/office/drawing/2014/main" id="{343AFA61-964E-034D-B85E-A26F3A444F0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flipH="1">
            <a:off x="5698231" y="2549990"/>
            <a:ext cx="715818" cy="4038604"/>
          </a:xfrm>
          <a:prstGeom prst="rect">
            <a:avLst/>
          </a:prstGeom>
        </p:spPr>
      </p:pic>
      <p:pic>
        <p:nvPicPr>
          <p:cNvPr id="8" name="Afbeelding 7">
            <a:extLst>
              <a:ext uri="{FF2B5EF4-FFF2-40B4-BE49-F238E27FC236}">
                <a16:creationId xmlns:a16="http://schemas.microsoft.com/office/drawing/2014/main" id="{5B8144E2-48BE-2440-82B3-A49B6BB4B3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162077" y="2549995"/>
            <a:ext cx="715818" cy="4038599"/>
          </a:xfrm>
          <a:prstGeom prst="rect">
            <a:avLst/>
          </a:prstGeom>
        </p:spPr>
      </p:pic>
      <p:pic>
        <p:nvPicPr>
          <p:cNvPr id="9" name="Afbeelding 8">
            <a:extLst>
              <a:ext uri="{FF2B5EF4-FFF2-40B4-BE49-F238E27FC236}">
                <a16:creationId xmlns:a16="http://schemas.microsoft.com/office/drawing/2014/main" id="{43AA25BB-0596-1646-9F6E-72E96D198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20905" y="2549995"/>
            <a:ext cx="715818" cy="4038599"/>
          </a:xfrm>
          <a:prstGeom prst="rect">
            <a:avLst/>
          </a:prstGeom>
        </p:spPr>
      </p:pic>
      <p:pic>
        <p:nvPicPr>
          <p:cNvPr id="10" name="Afbeelding 9">
            <a:extLst>
              <a:ext uri="{FF2B5EF4-FFF2-40B4-BE49-F238E27FC236}">
                <a16:creationId xmlns:a16="http://schemas.microsoft.com/office/drawing/2014/main" id="{9448E372-8AF7-A54D-9D4D-DBB5C29B1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5181" y="5627858"/>
            <a:ext cx="960736" cy="960736"/>
          </a:xfrm>
          <a:prstGeom prst="rect">
            <a:avLst/>
          </a:prstGeom>
        </p:spPr>
      </p:pic>
      <p:pic>
        <p:nvPicPr>
          <p:cNvPr id="11" name="Afbeelding 10">
            <a:extLst>
              <a:ext uri="{FF2B5EF4-FFF2-40B4-BE49-F238E27FC236}">
                <a16:creationId xmlns:a16="http://schemas.microsoft.com/office/drawing/2014/main" id="{D2ADA462-1EFE-9444-A71E-E26A66D2B3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878" y="5627858"/>
            <a:ext cx="960736" cy="960736"/>
          </a:xfrm>
          <a:prstGeom prst="rect">
            <a:avLst/>
          </a:prstGeom>
        </p:spPr>
      </p:pic>
      <p:pic>
        <p:nvPicPr>
          <p:cNvPr id="5" name="Afbeelding 4">
            <a:extLst>
              <a:ext uri="{FF2B5EF4-FFF2-40B4-BE49-F238E27FC236}">
                <a16:creationId xmlns:a16="http://schemas.microsoft.com/office/drawing/2014/main" id="{F06089C5-510F-7948-BA57-392C2952CA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4857" y="4356934"/>
            <a:ext cx="3080657" cy="3080657"/>
          </a:xfrm>
          <a:prstGeom prst="rect">
            <a:avLst/>
          </a:prstGeom>
        </p:spPr>
      </p:pic>
      <p:pic>
        <p:nvPicPr>
          <p:cNvPr id="12" name="Afbeelding 11">
            <a:extLst>
              <a:ext uri="{FF2B5EF4-FFF2-40B4-BE49-F238E27FC236}">
                <a16:creationId xmlns:a16="http://schemas.microsoft.com/office/drawing/2014/main" id="{2DD8183C-4638-D841-956A-010DF9A152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6428" y="4356933"/>
            <a:ext cx="3080657" cy="3080657"/>
          </a:xfrm>
          <a:prstGeom prst="rect">
            <a:avLst/>
          </a:prstGeom>
        </p:spPr>
      </p:pic>
      <p:pic>
        <p:nvPicPr>
          <p:cNvPr id="13" name="Afbeelding 12">
            <a:extLst>
              <a:ext uri="{FF2B5EF4-FFF2-40B4-BE49-F238E27FC236}">
                <a16:creationId xmlns:a16="http://schemas.microsoft.com/office/drawing/2014/main" id="{F975CD64-8C23-DA4D-8E00-D83CB1C7C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6047" y="482492"/>
            <a:ext cx="2966936" cy="2966936"/>
          </a:xfrm>
          <a:prstGeom prst="rect">
            <a:avLst/>
          </a:prstGeom>
        </p:spPr>
      </p:pic>
      <p:pic>
        <p:nvPicPr>
          <p:cNvPr id="14" name="Tijdelijke aanduiding voor inhoud 5">
            <a:extLst>
              <a:ext uri="{FF2B5EF4-FFF2-40B4-BE49-F238E27FC236}">
                <a16:creationId xmlns:a16="http://schemas.microsoft.com/office/drawing/2014/main" id="{E5481E8C-4B13-1A4C-998C-8FCD5996CD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3480" y="1699260"/>
            <a:ext cx="533400" cy="533400"/>
          </a:xfrm>
          <a:prstGeom prst="rect">
            <a:avLst/>
          </a:prstGeom>
        </p:spPr>
      </p:pic>
    </p:spTree>
    <p:extLst>
      <p:ext uri="{BB962C8B-B14F-4D97-AF65-F5344CB8AC3E}">
        <p14:creationId xmlns:p14="http://schemas.microsoft.com/office/powerpoint/2010/main" val="335172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DA159-91C5-3D46-A31B-EC75B14F52D4}"/>
              </a:ext>
            </a:extLst>
          </p:cNvPr>
          <p:cNvSpPr>
            <a:spLocks noGrp="1"/>
          </p:cNvSpPr>
          <p:nvPr>
            <p:ph type="title"/>
          </p:nvPr>
        </p:nvSpPr>
        <p:spPr>
          <a:xfrm>
            <a:off x="926691" y="422295"/>
            <a:ext cx="4321170" cy="897685"/>
          </a:xfrm>
        </p:spPr>
        <p:txBody>
          <a:bodyPr/>
          <a:lstStyle/>
          <a:p>
            <a:r>
              <a:rPr lang="nl-NL" dirty="0">
                <a:latin typeface="Arial" panose="020B0604020202020204" pitchFamily="34" charset="0"/>
                <a:cs typeface="Arial" panose="020B0604020202020204" pitchFamily="34" charset="0"/>
              </a:rPr>
              <a:t>We gaan vliegen!</a:t>
            </a:r>
          </a:p>
        </p:txBody>
      </p:sp>
      <p:sp>
        <p:nvSpPr>
          <p:cNvPr id="5" name="Tijdelijke aanduiding voor tekst 4">
            <a:extLst>
              <a:ext uri="{FF2B5EF4-FFF2-40B4-BE49-F238E27FC236}">
                <a16:creationId xmlns:a16="http://schemas.microsoft.com/office/drawing/2014/main" id="{33E898B9-2A4C-974F-A00B-94DBA22E65EB}"/>
              </a:ext>
            </a:extLst>
          </p:cNvPr>
          <p:cNvSpPr>
            <a:spLocks noGrp="1"/>
          </p:cNvSpPr>
          <p:nvPr>
            <p:ph type="body" sz="half" idx="2"/>
          </p:nvPr>
        </p:nvSpPr>
        <p:spPr>
          <a:xfrm>
            <a:off x="926691" y="1319980"/>
            <a:ext cx="3931920" cy="3017520"/>
          </a:xfrm>
        </p:spPr>
        <p:txBody>
          <a:bodyPr>
            <a:normAutofit/>
          </a:bodyPr>
          <a:lstStyle/>
          <a:p>
            <a:endParaRPr lang="nl-NL" dirty="0">
              <a:solidFill>
                <a:srgbClr val="FF0000"/>
              </a:solidFill>
              <a:latin typeface="Arial" panose="020B0604020202020204" pitchFamily="34" charset="0"/>
              <a:cs typeface="Arial" panose="020B0604020202020204" pitchFamily="34" charset="0"/>
            </a:endParaRPr>
          </a:p>
          <a:p>
            <a:endParaRPr lang="nl-NL" dirty="0"/>
          </a:p>
        </p:txBody>
      </p:sp>
      <p:sp>
        <p:nvSpPr>
          <p:cNvPr id="7" name="Tekstvak 6">
            <a:extLst>
              <a:ext uri="{FF2B5EF4-FFF2-40B4-BE49-F238E27FC236}">
                <a16:creationId xmlns:a16="http://schemas.microsoft.com/office/drawing/2014/main" id="{2E7BF81B-13B4-2549-B6DA-5856D4373995}"/>
              </a:ext>
            </a:extLst>
          </p:cNvPr>
          <p:cNvSpPr txBox="1"/>
          <p:nvPr/>
        </p:nvSpPr>
        <p:spPr>
          <a:xfrm>
            <a:off x="1170039" y="4925961"/>
            <a:ext cx="2684206" cy="1150374"/>
          </a:xfrm>
          <a:prstGeom prst="rect">
            <a:avLst/>
          </a:prstGeom>
          <a:noFill/>
        </p:spPr>
        <p:txBody>
          <a:bodyPr wrap="square" rtlCol="0">
            <a:spAutoFit/>
          </a:bodyPr>
          <a:lstStyle/>
          <a:p>
            <a:endParaRPr lang="nl-NL" dirty="0"/>
          </a:p>
        </p:txBody>
      </p:sp>
      <p:pic>
        <p:nvPicPr>
          <p:cNvPr id="3" name="Afbeelding 2">
            <a:extLst>
              <a:ext uri="{FF2B5EF4-FFF2-40B4-BE49-F238E27FC236}">
                <a16:creationId xmlns:a16="http://schemas.microsoft.com/office/drawing/2014/main" id="{2882B273-A734-9A4E-A6AB-2D2EF2F864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64" y="3962400"/>
            <a:ext cx="2895600" cy="2895600"/>
          </a:xfrm>
          <a:prstGeom prst="rect">
            <a:avLst/>
          </a:prstGeom>
        </p:spPr>
      </p:pic>
      <p:pic>
        <p:nvPicPr>
          <p:cNvPr id="4" name="Afbeelding 3">
            <a:extLst>
              <a:ext uri="{FF2B5EF4-FFF2-40B4-BE49-F238E27FC236}">
                <a16:creationId xmlns:a16="http://schemas.microsoft.com/office/drawing/2014/main" id="{CC7C590C-DFED-E942-A608-244944F5AB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6854" y="5447414"/>
            <a:ext cx="1141181" cy="1141181"/>
          </a:xfrm>
          <a:prstGeom prst="rect">
            <a:avLst/>
          </a:prstGeom>
        </p:spPr>
      </p:pic>
      <p:pic>
        <p:nvPicPr>
          <p:cNvPr id="8" name="Afbeelding 7">
            <a:extLst>
              <a:ext uri="{FF2B5EF4-FFF2-40B4-BE49-F238E27FC236}">
                <a16:creationId xmlns:a16="http://schemas.microsoft.com/office/drawing/2014/main" id="{4FF7FE0B-6151-044F-B97D-D735B78319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7232" y="5832953"/>
            <a:ext cx="755641" cy="755641"/>
          </a:xfrm>
          <a:prstGeom prst="rect">
            <a:avLst/>
          </a:prstGeom>
        </p:spPr>
      </p:pic>
      <p:pic>
        <p:nvPicPr>
          <p:cNvPr id="9" name="Afbeelding 8">
            <a:extLst>
              <a:ext uri="{FF2B5EF4-FFF2-40B4-BE49-F238E27FC236}">
                <a16:creationId xmlns:a16="http://schemas.microsoft.com/office/drawing/2014/main" id="{ADC9D6DD-5719-3847-B815-DE39E68AE0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7165" y="5235185"/>
            <a:ext cx="1353410" cy="1353410"/>
          </a:xfrm>
          <a:prstGeom prst="rect">
            <a:avLst/>
          </a:prstGeom>
        </p:spPr>
      </p:pic>
      <p:pic>
        <p:nvPicPr>
          <p:cNvPr id="10" name="Afbeelding 9">
            <a:extLst>
              <a:ext uri="{FF2B5EF4-FFF2-40B4-BE49-F238E27FC236}">
                <a16:creationId xmlns:a16="http://schemas.microsoft.com/office/drawing/2014/main" id="{28AB9A3C-4985-2A42-BFDC-749A936786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220962" y="2549996"/>
            <a:ext cx="715818" cy="4038599"/>
          </a:xfrm>
          <a:prstGeom prst="rect">
            <a:avLst/>
          </a:prstGeom>
        </p:spPr>
      </p:pic>
      <p:pic>
        <p:nvPicPr>
          <p:cNvPr id="11" name="Afbeelding 10">
            <a:extLst>
              <a:ext uri="{FF2B5EF4-FFF2-40B4-BE49-F238E27FC236}">
                <a16:creationId xmlns:a16="http://schemas.microsoft.com/office/drawing/2014/main" id="{E2315911-45D0-3D40-BE44-6D2FD613B4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53494" y="3775609"/>
            <a:ext cx="3732391" cy="2799293"/>
          </a:xfrm>
          <a:prstGeom prst="rect">
            <a:avLst/>
          </a:prstGeom>
        </p:spPr>
      </p:pic>
      <p:pic>
        <p:nvPicPr>
          <p:cNvPr id="12" name="Afbeelding 11">
            <a:extLst>
              <a:ext uri="{FF2B5EF4-FFF2-40B4-BE49-F238E27FC236}">
                <a16:creationId xmlns:a16="http://schemas.microsoft.com/office/drawing/2014/main" id="{B3F732D1-5061-4F4F-896D-501E68EF270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02601" y="5807885"/>
            <a:ext cx="767017" cy="767017"/>
          </a:xfrm>
          <a:prstGeom prst="rect">
            <a:avLst/>
          </a:prstGeom>
        </p:spPr>
      </p:pic>
      <p:pic>
        <p:nvPicPr>
          <p:cNvPr id="13" name="Tijdelijke aanduiding voor inhoud 5">
            <a:extLst>
              <a:ext uri="{FF2B5EF4-FFF2-40B4-BE49-F238E27FC236}">
                <a16:creationId xmlns:a16="http://schemas.microsoft.com/office/drawing/2014/main" id="{B7DBA27D-BCAC-B547-9103-59D15B310E2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62600" y="786580"/>
            <a:ext cx="533400" cy="533400"/>
          </a:xfrm>
          <a:prstGeom prst="rect">
            <a:avLst/>
          </a:prstGeom>
        </p:spPr>
      </p:pic>
      <p:pic>
        <p:nvPicPr>
          <p:cNvPr id="15" name="Onlinemedia 14" descr="Meneer de Uil vliegt">
            <a:hlinkClick r:id="" action="ppaction://media"/>
            <a:extLst>
              <a:ext uri="{FF2B5EF4-FFF2-40B4-BE49-F238E27FC236}">
                <a16:creationId xmlns:a16="http://schemas.microsoft.com/office/drawing/2014/main" id="{090F7E09-A880-5543-8CA6-60275DD766A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74476" y="1600362"/>
            <a:ext cx="812800" cy="812800"/>
          </a:xfrm>
          <a:prstGeom prst="rect">
            <a:avLst/>
          </a:prstGeom>
        </p:spPr>
      </p:pic>
    </p:spTree>
    <p:extLst>
      <p:ext uri="{BB962C8B-B14F-4D97-AF65-F5344CB8AC3E}">
        <p14:creationId xmlns:p14="http://schemas.microsoft.com/office/powerpoint/2010/main" val="39874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8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A59CA-AD66-674A-94C4-CD050704EB18}"/>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Orenspel </a:t>
            </a:r>
            <a:br>
              <a:rPr lang="nl-NL" dirty="0"/>
            </a:br>
            <a:endParaRPr lang="nl-NL"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767562F2-CA22-8949-8270-2730D246A9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46" t="1683" r="62815" b="66338"/>
          <a:stretch/>
        </p:blipFill>
        <p:spPr>
          <a:xfrm>
            <a:off x="9133904" y="868459"/>
            <a:ext cx="2189232" cy="1942643"/>
          </a:xfrm>
          <a:prstGeom prst="rect">
            <a:avLst/>
          </a:prstGeom>
          <a:ln w="38100">
            <a:solidFill>
              <a:schemeClr val="accent1"/>
            </a:solidFill>
          </a:ln>
        </p:spPr>
      </p:pic>
      <p:pic>
        <p:nvPicPr>
          <p:cNvPr id="8" name="Afbeelding 7">
            <a:extLst>
              <a:ext uri="{FF2B5EF4-FFF2-40B4-BE49-F238E27FC236}">
                <a16:creationId xmlns:a16="http://schemas.microsoft.com/office/drawing/2014/main" id="{D80EC3AD-4F03-3944-9CC7-ABC7040928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4214" y="3429000"/>
            <a:ext cx="2988851" cy="2094964"/>
          </a:xfrm>
          <a:prstGeom prst="rect">
            <a:avLst/>
          </a:prstGeom>
          <a:noFill/>
          <a:ln w="38100">
            <a:solidFill>
              <a:srgbClr val="9BAB26"/>
            </a:solidFill>
          </a:ln>
        </p:spPr>
      </p:pic>
      <p:pic>
        <p:nvPicPr>
          <p:cNvPr id="9" name="Afbeelding 8">
            <a:extLst>
              <a:ext uri="{FF2B5EF4-FFF2-40B4-BE49-F238E27FC236}">
                <a16:creationId xmlns:a16="http://schemas.microsoft.com/office/drawing/2014/main" id="{DB48D29F-288D-FC4A-AB0B-D518B920AF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579502" y="1701506"/>
            <a:ext cx="2197965" cy="3017205"/>
          </a:xfrm>
          <a:prstGeom prst="rect">
            <a:avLst/>
          </a:prstGeom>
          <a:ln w="38100">
            <a:solidFill>
              <a:schemeClr val="accent1"/>
            </a:solidFill>
          </a:ln>
        </p:spPr>
      </p:pic>
      <p:pic>
        <p:nvPicPr>
          <p:cNvPr id="11" name="Tijdelijke aanduiding voor inhoud 5">
            <a:extLst>
              <a:ext uri="{FF2B5EF4-FFF2-40B4-BE49-F238E27FC236}">
                <a16:creationId xmlns:a16="http://schemas.microsoft.com/office/drawing/2014/main" id="{DEA3B368-F3C6-EA4E-A133-F6825B8A3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3480" y="1699260"/>
            <a:ext cx="533400" cy="533400"/>
          </a:xfrm>
          <a:prstGeom prst="rect">
            <a:avLst/>
          </a:prstGeom>
        </p:spPr>
      </p:pic>
    </p:spTree>
    <p:extLst>
      <p:ext uri="{BB962C8B-B14F-4D97-AF65-F5344CB8AC3E}">
        <p14:creationId xmlns:p14="http://schemas.microsoft.com/office/powerpoint/2010/main" val="690621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BEA60-B6A2-C846-BD38-31B663D566D0}"/>
              </a:ext>
            </a:extLst>
          </p:cNvPr>
          <p:cNvSpPr>
            <a:spLocks noGrp="1"/>
          </p:cNvSpPr>
          <p:nvPr>
            <p:ph type="title"/>
          </p:nvPr>
        </p:nvSpPr>
        <p:spPr>
          <a:xfrm>
            <a:off x="650232" y="831316"/>
            <a:ext cx="9875520" cy="739366"/>
          </a:xfrm>
        </p:spPr>
        <p:txBody>
          <a:bodyPr/>
          <a:lstStyle/>
          <a:p>
            <a:r>
              <a:rPr lang="nl-NL" dirty="0">
                <a:latin typeface="Arial" panose="020B0604020202020204" pitchFamily="34" charset="0"/>
                <a:cs typeface="Arial" panose="020B0604020202020204" pitchFamily="34" charset="0"/>
              </a:rPr>
              <a:t>Luisterspel</a:t>
            </a:r>
            <a:r>
              <a:rPr lang="nl-NL" dirty="0"/>
              <a:t> </a:t>
            </a:r>
          </a:p>
        </p:txBody>
      </p:sp>
      <p:sp>
        <p:nvSpPr>
          <p:cNvPr id="3" name="Tijdelijke aanduiding voor inhoud 2">
            <a:extLst>
              <a:ext uri="{FF2B5EF4-FFF2-40B4-BE49-F238E27FC236}">
                <a16:creationId xmlns:a16="http://schemas.microsoft.com/office/drawing/2014/main" id="{DA72CB12-F0E0-E141-AD14-B2129159FCA4}"/>
              </a:ext>
            </a:extLst>
          </p:cNvPr>
          <p:cNvSpPr>
            <a:spLocks noGrp="1"/>
          </p:cNvSpPr>
          <p:nvPr>
            <p:ph sz="half" idx="2"/>
          </p:nvPr>
        </p:nvSpPr>
        <p:spPr>
          <a:xfrm>
            <a:off x="833112" y="1854991"/>
            <a:ext cx="4754880" cy="3383280"/>
          </a:xfrm>
        </p:spPr>
        <p:txBody>
          <a:bodyPr/>
          <a:lstStyle/>
          <a:p>
            <a:r>
              <a:rPr lang="nl-NL" dirty="0"/>
              <a:t>Gebruik je oren om te horen en laat maar zien wat je hoort. </a:t>
            </a:r>
          </a:p>
        </p:txBody>
      </p:sp>
      <p:pic>
        <p:nvPicPr>
          <p:cNvPr id="10" name="Afbeelding 9">
            <a:extLst>
              <a:ext uri="{FF2B5EF4-FFF2-40B4-BE49-F238E27FC236}">
                <a16:creationId xmlns:a16="http://schemas.microsoft.com/office/drawing/2014/main" id="{E6007DCB-D896-FF43-A2A7-66D1159D2C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482614" y="3669851"/>
            <a:ext cx="1874394" cy="2499193"/>
          </a:xfrm>
          <a:prstGeom prst="rect">
            <a:avLst/>
          </a:prstGeom>
          <a:ln w="38100">
            <a:solidFill>
              <a:schemeClr val="accent1"/>
            </a:solidFill>
          </a:ln>
        </p:spPr>
      </p:pic>
      <p:pic>
        <p:nvPicPr>
          <p:cNvPr id="11" name="Tijdelijke aanduiding voor inhoud 5">
            <a:extLst>
              <a:ext uri="{FF2B5EF4-FFF2-40B4-BE49-F238E27FC236}">
                <a16:creationId xmlns:a16="http://schemas.microsoft.com/office/drawing/2014/main" id="{C6027359-9E44-0248-9C65-47BF87702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214" y="3013231"/>
            <a:ext cx="533400" cy="533400"/>
          </a:xfrm>
          <a:prstGeom prst="rect">
            <a:avLst/>
          </a:prstGeom>
        </p:spPr>
      </p:pic>
      <p:pic>
        <p:nvPicPr>
          <p:cNvPr id="12" name="Afbeelding 11">
            <a:extLst>
              <a:ext uri="{FF2B5EF4-FFF2-40B4-BE49-F238E27FC236}">
                <a16:creationId xmlns:a16="http://schemas.microsoft.com/office/drawing/2014/main" id="{259725DD-4D4C-124E-915C-81CED1C8E4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3486" y="250371"/>
            <a:ext cx="2574303" cy="3428999"/>
          </a:xfrm>
          <a:prstGeom prst="rect">
            <a:avLst/>
          </a:prstGeom>
        </p:spPr>
      </p:pic>
      <p:pic>
        <p:nvPicPr>
          <p:cNvPr id="13" name="Afbeelding 12">
            <a:extLst>
              <a:ext uri="{FF2B5EF4-FFF2-40B4-BE49-F238E27FC236}">
                <a16:creationId xmlns:a16="http://schemas.microsoft.com/office/drawing/2014/main" id="{4974DBB3-7623-0D4D-A64E-35362D33F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3485" y="3178630"/>
            <a:ext cx="2574303" cy="3428999"/>
          </a:xfrm>
          <a:prstGeom prst="rect">
            <a:avLst/>
          </a:prstGeom>
        </p:spPr>
      </p:pic>
      <p:pic>
        <p:nvPicPr>
          <p:cNvPr id="14" name="Afbeelding 13">
            <a:extLst>
              <a:ext uri="{FF2B5EF4-FFF2-40B4-BE49-F238E27FC236}">
                <a16:creationId xmlns:a16="http://schemas.microsoft.com/office/drawing/2014/main" id="{6C3BA7DE-6C98-D34B-862B-07F9ABAF97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11570">
            <a:off x="9513526" y="2580506"/>
            <a:ext cx="709932" cy="1196247"/>
          </a:xfrm>
          <a:prstGeom prst="rect">
            <a:avLst/>
          </a:prstGeom>
        </p:spPr>
      </p:pic>
      <p:pic>
        <p:nvPicPr>
          <p:cNvPr id="15" name="Afbeelding 14">
            <a:extLst>
              <a:ext uri="{FF2B5EF4-FFF2-40B4-BE49-F238E27FC236}">
                <a16:creationId xmlns:a16="http://schemas.microsoft.com/office/drawing/2014/main" id="{98E647EF-D269-CF47-86B8-58E340D087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275379" y="1660070"/>
            <a:ext cx="715818" cy="4038599"/>
          </a:xfrm>
          <a:prstGeom prst="rect">
            <a:avLst/>
          </a:prstGeom>
        </p:spPr>
      </p:pic>
      <p:pic>
        <p:nvPicPr>
          <p:cNvPr id="16" name="Afbeelding 15">
            <a:extLst>
              <a:ext uri="{FF2B5EF4-FFF2-40B4-BE49-F238E27FC236}">
                <a16:creationId xmlns:a16="http://schemas.microsoft.com/office/drawing/2014/main" id="{817E1D25-5B01-274F-9246-A2EC6D2CC9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6520" y="3982251"/>
            <a:ext cx="3080657" cy="3080657"/>
          </a:xfrm>
          <a:prstGeom prst="rect">
            <a:avLst/>
          </a:prstGeom>
        </p:spPr>
      </p:pic>
      <p:pic>
        <p:nvPicPr>
          <p:cNvPr id="17" name="Afbeelding 16">
            <a:extLst>
              <a:ext uri="{FF2B5EF4-FFF2-40B4-BE49-F238E27FC236}">
                <a16:creationId xmlns:a16="http://schemas.microsoft.com/office/drawing/2014/main" id="{B63B19FD-B76E-424C-AC88-9CF1596073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2869" y="609786"/>
            <a:ext cx="1878746" cy="1878746"/>
          </a:xfrm>
          <a:prstGeom prst="rect">
            <a:avLst/>
          </a:prstGeom>
        </p:spPr>
      </p:pic>
    </p:spTree>
    <p:extLst>
      <p:ext uri="{BB962C8B-B14F-4D97-AF65-F5344CB8AC3E}">
        <p14:creationId xmlns:p14="http://schemas.microsoft.com/office/powerpoint/2010/main" val="426533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3FB91-C79A-DC49-907D-E75E464FA25A}"/>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Goed nieuws!!</a:t>
            </a:r>
          </a:p>
        </p:txBody>
      </p:sp>
      <p:pic>
        <p:nvPicPr>
          <p:cNvPr id="4" name="Tijdelijke aanduiding voor inhoud 3">
            <a:extLst>
              <a:ext uri="{FF2B5EF4-FFF2-40B4-BE49-F238E27FC236}">
                <a16:creationId xmlns:a16="http://schemas.microsoft.com/office/drawing/2014/main" id="{2659971E-5EBE-3443-A1D7-90A161AC8E79}"/>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691640" y="1588770"/>
            <a:ext cx="3692275" cy="4913420"/>
          </a:xfrm>
          <a:prstGeom prst="rect">
            <a:avLst/>
          </a:prstGeom>
        </p:spPr>
      </p:pic>
      <p:sp>
        <p:nvSpPr>
          <p:cNvPr id="7" name="Tijdelijke aanduiding voor inhoud 6">
            <a:extLst>
              <a:ext uri="{FF2B5EF4-FFF2-40B4-BE49-F238E27FC236}">
                <a16:creationId xmlns:a16="http://schemas.microsoft.com/office/drawing/2014/main" id="{449B8F3C-7EFC-3D48-851D-22FA9A668228}"/>
              </a:ext>
            </a:extLst>
          </p:cNvPr>
          <p:cNvSpPr>
            <a:spLocks noGrp="1"/>
          </p:cNvSpPr>
          <p:nvPr>
            <p:ph sz="half" idx="2"/>
          </p:nvPr>
        </p:nvSpPr>
        <p:spPr/>
        <p:txBody>
          <a:bodyPr/>
          <a:lstStyle/>
          <a:p>
            <a:pPr marL="45720" indent="0">
              <a:buNone/>
            </a:pPr>
            <a:r>
              <a:rPr lang="nl-NL" dirty="0">
                <a:solidFill>
                  <a:srgbClr val="B95062"/>
                </a:solidFill>
                <a:latin typeface="Arial" panose="020B0604020202020204" pitchFamily="34" charset="0"/>
                <a:cs typeface="Arial" panose="020B0604020202020204" pitchFamily="34" charset="0"/>
              </a:rPr>
              <a:t>Jawel, kinderen, ik heb goed nieuws! Ik heb een brief gekregen van meneer </a:t>
            </a:r>
            <a:r>
              <a:rPr lang="nl-NL" dirty="0" err="1">
                <a:solidFill>
                  <a:srgbClr val="B95062"/>
                </a:solidFill>
                <a:latin typeface="Arial" panose="020B0604020202020204" pitchFamily="34" charset="0"/>
                <a:cs typeface="Arial" panose="020B0604020202020204" pitchFamily="34" charset="0"/>
              </a:rPr>
              <a:t>Okkerse</a:t>
            </a:r>
            <a:r>
              <a:rPr lang="nl-NL" dirty="0">
                <a:solidFill>
                  <a:srgbClr val="B95062"/>
                </a:solidFill>
                <a:latin typeface="Arial" panose="020B0604020202020204" pitchFamily="34" charset="0"/>
                <a:cs typeface="Arial" panose="020B0604020202020204" pitchFamily="34" charset="0"/>
              </a:rPr>
              <a:t>.</a:t>
            </a:r>
          </a:p>
          <a:p>
            <a:pPr marL="45720" indent="0">
              <a:buNone/>
            </a:pPr>
            <a:r>
              <a:rPr lang="nl-NL" dirty="0">
                <a:solidFill>
                  <a:srgbClr val="B95062"/>
                </a:solidFill>
                <a:latin typeface="Arial" panose="020B0604020202020204" pitchFamily="34" charset="0"/>
                <a:cs typeface="Arial" panose="020B0604020202020204" pitchFamily="34" charset="0"/>
              </a:rPr>
              <a:t>Ik zal hem jullie voorlezen.</a:t>
            </a:r>
          </a:p>
          <a:p>
            <a:pPr marL="45720" indent="0">
              <a:buNone/>
            </a:pPr>
            <a:r>
              <a:rPr lang="nl-NL" sz="1600" dirty="0">
                <a:solidFill>
                  <a:srgbClr val="00B0F0"/>
                </a:solidFill>
                <a:latin typeface="Arial" panose="020B0604020202020204" pitchFamily="34" charset="0"/>
                <a:cs typeface="Arial" panose="020B0604020202020204" pitchFamily="34" charset="0"/>
              </a:rPr>
              <a:t>* Lees de brief voor.</a:t>
            </a:r>
            <a:endParaRPr lang="nl-NL" sz="1600" dirty="0">
              <a:solidFill>
                <a:srgbClr val="B95062"/>
              </a:solidFill>
              <a:latin typeface="Arial" panose="020B0604020202020204" pitchFamily="34" charset="0"/>
              <a:cs typeface="Arial" panose="020B0604020202020204" pitchFamily="34" charset="0"/>
            </a:endParaRPr>
          </a:p>
          <a:p>
            <a:pPr marL="45720" indent="0">
              <a:buNone/>
            </a:pPr>
            <a:endParaRPr lang="nl-NL" dirty="0"/>
          </a:p>
        </p:txBody>
      </p:sp>
    </p:spTree>
    <p:extLst>
      <p:ext uri="{BB962C8B-B14F-4D97-AF65-F5344CB8AC3E}">
        <p14:creationId xmlns:p14="http://schemas.microsoft.com/office/powerpoint/2010/main" val="1986593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3F6165B-8E60-7645-A46B-883920284C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6368" y="609600"/>
            <a:ext cx="1995935" cy="2658647"/>
          </a:xfrm>
          <a:prstGeom prst="rect">
            <a:avLst/>
          </a:prstGeom>
        </p:spPr>
      </p:pic>
      <p:sp>
        <p:nvSpPr>
          <p:cNvPr id="2" name="Titel 1">
            <a:extLst>
              <a:ext uri="{FF2B5EF4-FFF2-40B4-BE49-F238E27FC236}">
                <a16:creationId xmlns:a16="http://schemas.microsoft.com/office/drawing/2014/main" id="{F451968C-57C0-8C46-9F3C-FE35193C6CE8}"/>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Hoe was het ook al weer?  </a:t>
            </a:r>
            <a:endParaRPr lang="nl-NL" dirty="0">
              <a:solidFill>
                <a:srgbClr val="FF0000"/>
              </a:solidFill>
              <a:latin typeface="Arial" panose="020B0604020202020204" pitchFamily="34" charset="0"/>
              <a:cs typeface="Arial" panose="020B0604020202020204" pitchFamily="34" charset="0"/>
            </a:endParaRPr>
          </a:p>
        </p:txBody>
      </p:sp>
      <p:pic>
        <p:nvPicPr>
          <p:cNvPr id="7" name="Tijdelijke aanduiding voor inhoud 5">
            <a:extLst>
              <a:ext uri="{FF2B5EF4-FFF2-40B4-BE49-F238E27FC236}">
                <a16:creationId xmlns:a16="http://schemas.microsoft.com/office/drawing/2014/main" id="{CB90DD17-A667-5646-AE1E-CB3CA025061E}"/>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336297" y="2083703"/>
            <a:ext cx="533400" cy="533400"/>
          </a:xfrm>
          <a:prstGeom prst="rect">
            <a:avLst/>
          </a:prstGeom>
        </p:spPr>
      </p:pic>
      <p:pic>
        <p:nvPicPr>
          <p:cNvPr id="8" name="Afbeelding 7">
            <a:extLst>
              <a:ext uri="{FF2B5EF4-FFF2-40B4-BE49-F238E27FC236}">
                <a16:creationId xmlns:a16="http://schemas.microsoft.com/office/drawing/2014/main" id="{6615AEFE-6FA1-E649-B4B7-444E38C1B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9569" y="2370989"/>
            <a:ext cx="2100943" cy="2100943"/>
          </a:xfrm>
          <a:prstGeom prst="rect">
            <a:avLst/>
          </a:prstGeom>
        </p:spPr>
      </p:pic>
      <p:pic>
        <p:nvPicPr>
          <p:cNvPr id="11" name="Afbeelding 10">
            <a:extLst>
              <a:ext uri="{FF2B5EF4-FFF2-40B4-BE49-F238E27FC236}">
                <a16:creationId xmlns:a16="http://schemas.microsoft.com/office/drawing/2014/main" id="{826F5640-ACC2-374E-A699-D21ABB4E47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116160" y="1818145"/>
            <a:ext cx="766994" cy="4328475"/>
          </a:xfrm>
          <a:prstGeom prst="rect">
            <a:avLst/>
          </a:prstGeom>
        </p:spPr>
      </p:pic>
      <p:pic>
        <p:nvPicPr>
          <p:cNvPr id="13" name="Afbeelding 12">
            <a:extLst>
              <a:ext uri="{FF2B5EF4-FFF2-40B4-BE49-F238E27FC236}">
                <a16:creationId xmlns:a16="http://schemas.microsoft.com/office/drawing/2014/main" id="{25C31E5C-006B-864E-92B4-8EEA6B89EB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3485" y="4290091"/>
            <a:ext cx="1707686" cy="1707686"/>
          </a:xfrm>
          <a:prstGeom prst="rect">
            <a:avLst/>
          </a:prstGeom>
        </p:spPr>
      </p:pic>
      <p:pic>
        <p:nvPicPr>
          <p:cNvPr id="15" name="Afbeelding 14">
            <a:extLst>
              <a:ext uri="{FF2B5EF4-FFF2-40B4-BE49-F238E27FC236}">
                <a16:creationId xmlns:a16="http://schemas.microsoft.com/office/drawing/2014/main" id="{12910D1E-2BDA-DA4B-A750-D759B41ED6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00157" y="4070027"/>
            <a:ext cx="1927750" cy="1927750"/>
          </a:xfrm>
          <a:prstGeom prst="rect">
            <a:avLst/>
          </a:prstGeom>
        </p:spPr>
      </p:pic>
      <p:sp>
        <p:nvSpPr>
          <p:cNvPr id="16" name="Rechthoek 15">
            <a:extLst>
              <a:ext uri="{FF2B5EF4-FFF2-40B4-BE49-F238E27FC236}">
                <a16:creationId xmlns:a16="http://schemas.microsoft.com/office/drawing/2014/main" id="{DF29725A-CB43-E54D-8319-2EE5DE19D460}"/>
              </a:ext>
            </a:extLst>
          </p:cNvPr>
          <p:cNvSpPr/>
          <p:nvPr/>
        </p:nvSpPr>
        <p:spPr>
          <a:xfrm rot="632167">
            <a:off x="10338926" y="2422482"/>
            <a:ext cx="887540" cy="3517447"/>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A08ADE63-F4B3-1E41-8999-DDBFF88138E2}"/>
              </a:ext>
            </a:extLst>
          </p:cNvPr>
          <p:cNvSpPr/>
          <p:nvPr/>
        </p:nvSpPr>
        <p:spPr>
          <a:xfrm rot="2092555">
            <a:off x="3086226" y="2056165"/>
            <a:ext cx="1222364" cy="1241089"/>
          </a:xfrm>
          <a:prstGeom prst="rect">
            <a:avLst/>
          </a:prstGeom>
          <a:solidFill>
            <a:srgbClr val="FFEA00"/>
          </a:solidFill>
          <a:ln>
            <a:solidFill>
              <a:srgbClr val="FF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5041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0B1F0D81-4EA1-0946-8BFB-844A2C94E7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4803367">
            <a:off x="7713150" y="588241"/>
            <a:ext cx="3827706" cy="3827706"/>
          </a:xfrm>
          <a:prstGeom prst="rect">
            <a:avLst/>
          </a:prstGeom>
        </p:spPr>
      </p:pic>
      <p:sp>
        <p:nvSpPr>
          <p:cNvPr id="5" name="Rechthoek 4">
            <a:extLst>
              <a:ext uri="{FF2B5EF4-FFF2-40B4-BE49-F238E27FC236}">
                <a16:creationId xmlns:a16="http://schemas.microsoft.com/office/drawing/2014/main" id="{2F91269B-6858-BF4E-B759-AF4A3E410D90}"/>
              </a:ext>
            </a:extLst>
          </p:cNvPr>
          <p:cNvSpPr/>
          <p:nvPr/>
        </p:nvSpPr>
        <p:spPr>
          <a:xfrm>
            <a:off x="2304618" y="2132788"/>
            <a:ext cx="5938670" cy="586213"/>
          </a:xfrm>
          <a:prstGeom prst="rect">
            <a:avLst/>
          </a:prstGeom>
          <a:solidFill>
            <a:srgbClr val="9BAB2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47837515-DFB7-C541-949D-EF0E0A21697B}"/>
              </a:ext>
            </a:extLst>
          </p:cNvPr>
          <p:cNvSpPr>
            <a:spLocks noGrp="1"/>
          </p:cNvSpPr>
          <p:nvPr>
            <p:ph type="title"/>
          </p:nvPr>
        </p:nvSpPr>
        <p:spPr>
          <a:xfrm>
            <a:off x="882944" y="609072"/>
            <a:ext cx="9875520" cy="1356360"/>
          </a:xfrm>
        </p:spPr>
        <p:txBody>
          <a:bodyPr/>
          <a:lstStyle/>
          <a:p>
            <a:r>
              <a:rPr lang="nl-NL" dirty="0">
                <a:latin typeface="Arial" panose="020B0604020202020204" pitchFamily="34" charset="0"/>
                <a:cs typeface="Arial" panose="020B0604020202020204" pitchFamily="34" charset="0"/>
              </a:rPr>
              <a:t>Laat maar horen</a:t>
            </a:r>
            <a:br>
              <a:rPr lang="nl-NL" dirty="0"/>
            </a:br>
            <a:r>
              <a:rPr lang="nl-NL" sz="1600" dirty="0">
                <a:solidFill>
                  <a:srgbClr val="00B0F0"/>
                </a:solidFill>
                <a:latin typeface="Arial" panose="020B0604020202020204" pitchFamily="34" charset="0"/>
                <a:cs typeface="Arial" panose="020B0604020202020204" pitchFamily="34" charset="0"/>
              </a:rPr>
              <a:t>* Zet de hoge en lage instrumenten klaar in 2 aparte dozen/bakken.</a:t>
            </a:r>
            <a:r>
              <a:rPr lang="nl-NL" dirty="0">
                <a:solidFill>
                  <a:srgbClr val="00B0F0"/>
                </a:solidFill>
                <a:latin typeface="Arial" panose="020B0604020202020204" pitchFamily="34" charset="0"/>
                <a:cs typeface="Arial" panose="020B0604020202020204" pitchFamily="34" charset="0"/>
              </a:rPr>
              <a:t> </a:t>
            </a:r>
            <a:endParaRPr lang="nl-NL" dirty="0">
              <a:latin typeface="Arial" panose="020B0604020202020204" pitchFamily="34" charset="0"/>
              <a:cs typeface="Arial" panose="020B0604020202020204" pitchFamily="34" charset="0"/>
            </a:endParaRPr>
          </a:p>
        </p:txBody>
      </p:sp>
      <p:sp>
        <p:nvSpPr>
          <p:cNvPr id="4" name="Tijdelijke aanduiding voor inhoud 3">
            <a:extLst>
              <a:ext uri="{FF2B5EF4-FFF2-40B4-BE49-F238E27FC236}">
                <a16:creationId xmlns:a16="http://schemas.microsoft.com/office/drawing/2014/main" id="{D6B3C5B2-9AF9-0942-AB9F-81CEC5CECA28}"/>
              </a:ext>
            </a:extLst>
          </p:cNvPr>
          <p:cNvSpPr>
            <a:spLocks noGrp="1"/>
          </p:cNvSpPr>
          <p:nvPr>
            <p:ph sz="half" idx="2"/>
          </p:nvPr>
        </p:nvSpPr>
        <p:spPr>
          <a:xfrm>
            <a:off x="2506523" y="2170330"/>
            <a:ext cx="5938670" cy="4023359"/>
          </a:xfrm>
        </p:spPr>
        <p:txBody>
          <a:bodyPr numCol="2">
            <a:normAutofit fontScale="92500" lnSpcReduction="10000"/>
          </a:bodyPr>
          <a:lstStyle/>
          <a:p>
            <a:pPr marL="45720" indent="0">
              <a:buNone/>
            </a:pPr>
            <a:r>
              <a:rPr lang="nl-NL" sz="2000" dirty="0">
                <a:solidFill>
                  <a:schemeClr val="tx1"/>
                </a:solidFill>
                <a:latin typeface="Arial" panose="020B0604020202020204" pitchFamily="34" charset="0"/>
                <a:cs typeface="Arial" panose="020B0604020202020204" pitchFamily="34" charset="0"/>
              </a:rPr>
              <a:t>Lage instrumenten:    </a:t>
            </a:r>
          </a:p>
          <a:p>
            <a:pPr marL="45720" indent="0">
              <a:buNone/>
            </a:pPr>
            <a:r>
              <a:rPr lang="nl-NL" sz="2000" dirty="0">
                <a:solidFill>
                  <a:schemeClr val="tx1"/>
                </a:solidFill>
              </a:rPr>
              <a:t>   </a:t>
            </a: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lange </a:t>
            </a:r>
            <a:r>
              <a:rPr lang="nl-NL" sz="2000" dirty="0" err="1">
                <a:solidFill>
                  <a:schemeClr val="tx1"/>
                </a:solidFill>
                <a:latin typeface="Arial" panose="020B0604020202020204" pitchFamily="34" charset="0"/>
                <a:cs typeface="Arial" panose="020B0604020202020204" pitchFamily="34" charset="0"/>
              </a:rPr>
              <a:t>boomwhackers</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(rood en geel)</a:t>
            </a: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xylofoon/klokkenspel: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speel alleen de langste</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staven</a:t>
            </a: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lange klankstaven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C en E</a:t>
            </a:r>
            <a:br>
              <a:rPr lang="nl-NL" sz="2000" dirty="0">
                <a:solidFill>
                  <a:schemeClr val="tx1"/>
                </a:solidFill>
              </a:rPr>
            </a:br>
            <a:r>
              <a:rPr lang="nl-NL" sz="2000" dirty="0">
                <a:solidFill>
                  <a:schemeClr val="tx1"/>
                </a:solidFill>
              </a:rPr>
              <a:t>    </a:t>
            </a:r>
          </a:p>
          <a:p>
            <a:pPr marL="45720" indent="0">
              <a:buNone/>
            </a:pPr>
            <a:endParaRPr lang="nl-NL" sz="2000" dirty="0">
              <a:solidFill>
                <a:schemeClr val="tx1"/>
              </a:solidFill>
            </a:endParaRPr>
          </a:p>
          <a:p>
            <a:pPr marL="45720" indent="0">
              <a:buNone/>
            </a:pPr>
            <a:endParaRPr lang="nl-NL" sz="2000" dirty="0">
              <a:solidFill>
                <a:schemeClr val="tx1"/>
              </a:solidFill>
            </a:endParaRPr>
          </a:p>
          <a:p>
            <a:pPr marL="45720" indent="0">
              <a:buNone/>
            </a:pPr>
            <a:r>
              <a:rPr lang="nl-NL" sz="2000" dirty="0">
                <a:solidFill>
                  <a:schemeClr val="tx1"/>
                </a:solidFill>
                <a:latin typeface="Arial" panose="020B0604020202020204" pitchFamily="34" charset="0"/>
                <a:cs typeface="Arial" panose="020B0604020202020204" pitchFamily="34" charset="0"/>
              </a:rPr>
              <a:t>Hoge instrumenten:</a:t>
            </a:r>
          </a:p>
          <a:p>
            <a:pPr marL="45720" indent="0">
              <a:buNone/>
            </a:pPr>
            <a:endParaRPr lang="nl-NL" sz="2000" dirty="0">
              <a:solidFill>
                <a:schemeClr val="tx1"/>
              </a:solidFill>
            </a:endParaRP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 korte </a:t>
            </a:r>
            <a:r>
              <a:rPr lang="nl-NL" sz="2000" dirty="0" err="1">
                <a:solidFill>
                  <a:schemeClr val="tx1"/>
                </a:solidFill>
                <a:latin typeface="Arial" panose="020B0604020202020204" pitchFamily="34" charset="0"/>
                <a:cs typeface="Arial" panose="020B0604020202020204" pitchFamily="34" charset="0"/>
              </a:rPr>
              <a:t>boomwhackers</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(rood en paars)</a:t>
            </a: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 xylofoon/klokkenspel:</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speel alleen de korte</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staven</a:t>
            </a: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 korte klankstaven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A en C</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    </a:t>
            </a:r>
          </a:p>
          <a:p>
            <a:pPr>
              <a:buClrTx/>
              <a:buFont typeface="Wingdings" panose="05000000000000000000" pitchFamily="2" charset="2"/>
              <a:buChar char="v"/>
            </a:pPr>
            <a:r>
              <a:rPr lang="nl-NL" sz="2000" dirty="0">
                <a:solidFill>
                  <a:schemeClr val="tx1"/>
                </a:solidFill>
                <a:latin typeface="Arial" panose="020B0604020202020204" pitchFamily="34" charset="0"/>
                <a:cs typeface="Arial" panose="020B0604020202020204" pitchFamily="34" charset="0"/>
              </a:rPr>
              <a:t> triangel</a:t>
            </a:r>
          </a:p>
        </p:txBody>
      </p:sp>
      <p:cxnSp>
        <p:nvCxnSpPr>
          <p:cNvPr id="6" name="Rechte verbindingslijn 5">
            <a:extLst>
              <a:ext uri="{FF2B5EF4-FFF2-40B4-BE49-F238E27FC236}">
                <a16:creationId xmlns:a16="http://schemas.microsoft.com/office/drawing/2014/main" id="{863CC472-8C4C-C94C-8329-776D7B49E84F}"/>
              </a:ext>
            </a:extLst>
          </p:cNvPr>
          <p:cNvCxnSpPr>
            <a:cxnSpLocks/>
            <a:stCxn id="4" idx="0"/>
            <a:endCxn id="4" idx="2"/>
          </p:cNvCxnSpPr>
          <p:nvPr/>
        </p:nvCxnSpPr>
        <p:spPr>
          <a:xfrm>
            <a:off x="5475858" y="2170330"/>
            <a:ext cx="0" cy="4023359"/>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97A7C83B-90A3-1149-B7F9-1E2339F0353F}"/>
              </a:ext>
            </a:extLst>
          </p:cNvPr>
          <p:cNvSpPr/>
          <p:nvPr/>
        </p:nvSpPr>
        <p:spPr>
          <a:xfrm>
            <a:off x="2304618" y="2131975"/>
            <a:ext cx="5938670" cy="40617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 name="Rechte verbindingslijn 9">
            <a:extLst>
              <a:ext uri="{FF2B5EF4-FFF2-40B4-BE49-F238E27FC236}">
                <a16:creationId xmlns:a16="http://schemas.microsoft.com/office/drawing/2014/main" id="{8CD6075A-EA74-1B41-A7DF-A80571C15060}"/>
              </a:ext>
            </a:extLst>
          </p:cNvPr>
          <p:cNvCxnSpPr>
            <a:cxnSpLocks/>
          </p:cNvCxnSpPr>
          <p:nvPr/>
        </p:nvCxnSpPr>
        <p:spPr>
          <a:xfrm flipV="1">
            <a:off x="5475858" y="2131975"/>
            <a:ext cx="0" cy="40617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358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BE618-C580-9C43-AD50-099DDE95F92B}"/>
              </a:ext>
            </a:extLst>
          </p:cNvPr>
          <p:cNvSpPr>
            <a:spLocks noGrp="1"/>
          </p:cNvSpPr>
          <p:nvPr>
            <p:ph type="title"/>
          </p:nvPr>
        </p:nvSpPr>
        <p:spPr>
          <a:xfrm>
            <a:off x="320040" y="300990"/>
            <a:ext cx="9875520" cy="1356360"/>
          </a:xfrm>
        </p:spPr>
        <p:txBody>
          <a:bodyPr>
            <a:normAutofit/>
          </a:bodyPr>
          <a:lstStyle/>
          <a:p>
            <a:r>
              <a:rPr lang="nl-NL" sz="4200" dirty="0">
                <a:latin typeface="Arial" panose="020B0604020202020204" pitchFamily="34" charset="0"/>
                <a:cs typeface="Arial" panose="020B0604020202020204" pitchFamily="34" charset="0"/>
              </a:rPr>
              <a:t>Dank jullie wel!</a:t>
            </a:r>
            <a:endParaRPr lang="nl-NL" sz="4200" dirty="0">
              <a:solidFill>
                <a:srgbClr val="FF0000"/>
              </a:solidFill>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348F2182-65B8-3840-967D-1EE6E3FC5560}"/>
              </a:ext>
            </a:extLst>
          </p:cNvPr>
          <p:cNvSpPr txBox="1"/>
          <p:nvPr/>
        </p:nvSpPr>
        <p:spPr>
          <a:xfrm>
            <a:off x="525780" y="2065246"/>
            <a:ext cx="4402502" cy="923330"/>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           </a:t>
            </a:r>
          </a:p>
          <a:p>
            <a:r>
              <a:rPr lang="nl-NL" dirty="0">
                <a:latin typeface="Arial" panose="020B0604020202020204" pitchFamily="34" charset="0"/>
                <a:cs typeface="Arial" panose="020B0604020202020204" pitchFamily="34" charset="0"/>
              </a:rPr>
              <a:t>           1</a:t>
            </a:r>
          </a:p>
          <a:p>
            <a:endParaRPr lang="nl-NL"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B1DC3788-575C-DE41-A15F-331048E7E122}"/>
              </a:ext>
            </a:extLst>
          </p:cNvPr>
          <p:cNvPicPr>
            <a:picLocks noChangeAspect="1"/>
          </p:cNvPicPr>
          <p:nvPr/>
        </p:nvPicPr>
        <p:blipFill>
          <a:blip r:embed="rId2"/>
          <a:stretch>
            <a:fillRect/>
          </a:stretch>
        </p:blipFill>
        <p:spPr>
          <a:xfrm>
            <a:off x="7181179" y="3766459"/>
            <a:ext cx="3179785" cy="2400426"/>
          </a:xfrm>
          <a:prstGeom prst="rect">
            <a:avLst/>
          </a:prstGeom>
          <a:ln w="38100">
            <a:solidFill>
              <a:schemeClr val="accent1"/>
            </a:solidFill>
          </a:ln>
        </p:spPr>
      </p:pic>
      <p:pic>
        <p:nvPicPr>
          <p:cNvPr id="8" name="Afbeelding 7">
            <a:extLst>
              <a:ext uri="{FF2B5EF4-FFF2-40B4-BE49-F238E27FC236}">
                <a16:creationId xmlns:a16="http://schemas.microsoft.com/office/drawing/2014/main" id="{C7613E6D-6072-024A-A373-89AE9CE2BB44}"/>
              </a:ext>
            </a:extLst>
          </p:cNvPr>
          <p:cNvPicPr>
            <a:picLocks noChangeAspect="1"/>
          </p:cNvPicPr>
          <p:nvPr/>
        </p:nvPicPr>
        <p:blipFill>
          <a:blip r:embed="rId3"/>
          <a:stretch>
            <a:fillRect/>
          </a:stretch>
        </p:blipFill>
        <p:spPr>
          <a:xfrm>
            <a:off x="718976" y="2255616"/>
            <a:ext cx="542591" cy="542591"/>
          </a:xfrm>
          <a:prstGeom prst="rect">
            <a:avLst/>
          </a:prstGeom>
        </p:spPr>
      </p:pic>
      <p:pic>
        <p:nvPicPr>
          <p:cNvPr id="9" name="Tijdelijke aanduiding voor inhoud 8">
            <a:extLst>
              <a:ext uri="{FF2B5EF4-FFF2-40B4-BE49-F238E27FC236}">
                <a16:creationId xmlns:a16="http://schemas.microsoft.com/office/drawing/2014/main" id="{3E527DDE-E612-AD4C-9D0C-D74812A1D5B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28167" y="3429000"/>
            <a:ext cx="533400" cy="533400"/>
          </a:xfrm>
          <a:prstGeom prst="rect">
            <a:avLst/>
          </a:prstGeom>
        </p:spPr>
      </p:pic>
      <p:sp>
        <p:nvSpPr>
          <p:cNvPr id="10" name="Tekstvak 9">
            <a:extLst>
              <a:ext uri="{FF2B5EF4-FFF2-40B4-BE49-F238E27FC236}">
                <a16:creationId xmlns:a16="http://schemas.microsoft.com/office/drawing/2014/main" id="{BBE53C82-A644-4748-84F0-ABC24B242FC3}"/>
              </a:ext>
            </a:extLst>
          </p:cNvPr>
          <p:cNvSpPr txBox="1"/>
          <p:nvPr/>
        </p:nvSpPr>
        <p:spPr>
          <a:xfrm>
            <a:off x="1261567" y="3528721"/>
            <a:ext cx="758283"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2</a:t>
            </a:r>
          </a:p>
        </p:txBody>
      </p:sp>
      <p:pic>
        <p:nvPicPr>
          <p:cNvPr id="12" name="Afbeelding 11">
            <a:extLst>
              <a:ext uri="{FF2B5EF4-FFF2-40B4-BE49-F238E27FC236}">
                <a16:creationId xmlns:a16="http://schemas.microsoft.com/office/drawing/2014/main" id="{F3A1D2B2-8709-8944-B4DD-239CD4D383E3}"/>
              </a:ext>
            </a:extLst>
          </p:cNvPr>
          <p:cNvPicPr/>
          <p:nvPr/>
        </p:nvPicPr>
        <p:blipFill>
          <a:blip r:embed="rId4"/>
          <a:stretch>
            <a:fillRect/>
          </a:stretch>
        </p:blipFill>
        <p:spPr>
          <a:xfrm>
            <a:off x="7581717" y="1201515"/>
            <a:ext cx="2378711" cy="1890027"/>
          </a:xfrm>
          <a:prstGeom prst="rect">
            <a:avLst/>
          </a:prstGeom>
          <a:ln w="38100">
            <a:solidFill>
              <a:schemeClr val="accent1"/>
            </a:solidFill>
          </a:ln>
        </p:spPr>
      </p:pic>
    </p:spTree>
    <p:extLst>
      <p:ext uri="{BB962C8B-B14F-4D97-AF65-F5344CB8AC3E}">
        <p14:creationId xmlns:p14="http://schemas.microsoft.com/office/powerpoint/2010/main" val="3497337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8A42C-6E63-DC41-9805-17F6EC5F9422}"/>
              </a:ext>
            </a:extLst>
          </p:cNvPr>
          <p:cNvSpPr>
            <a:spLocks noGrp="1"/>
          </p:cNvSpPr>
          <p:nvPr>
            <p:ph type="title"/>
          </p:nvPr>
        </p:nvSpPr>
        <p:spPr/>
        <p:txBody>
          <a:bodyPr>
            <a:normAutofit fontScale="90000"/>
          </a:bodyPr>
          <a:lstStyle/>
          <a:p>
            <a:r>
              <a:rPr lang="nl-NL" dirty="0">
                <a:latin typeface="Arial" panose="020B0604020202020204" pitchFamily="34" charset="0"/>
                <a:cs typeface="Arial" panose="020B0604020202020204" pitchFamily="34" charset="0"/>
              </a:rPr>
              <a:t>De krant lezen</a:t>
            </a:r>
            <a:br>
              <a:rPr lang="nl-NL" dirty="0">
                <a:latin typeface="Arial" panose="020B0604020202020204" pitchFamily="34" charset="0"/>
                <a:cs typeface="Arial" panose="020B0604020202020204" pitchFamily="34" charset="0"/>
              </a:rPr>
            </a:br>
            <a:br>
              <a:rPr lang="nl-NL" dirty="0">
                <a:latin typeface="Arial" panose="020B0604020202020204" pitchFamily="34" charset="0"/>
                <a:cs typeface="Arial" panose="020B0604020202020204" pitchFamily="34" charset="0"/>
              </a:rPr>
            </a:br>
            <a:r>
              <a:rPr lang="nl-NL" sz="1800" dirty="0">
                <a:solidFill>
                  <a:srgbClr val="00B0F0"/>
                </a:solidFill>
                <a:latin typeface="Arial" panose="020B0604020202020204" pitchFamily="34" charset="0"/>
                <a:cs typeface="Arial" panose="020B0604020202020204" pitchFamily="34" charset="0"/>
              </a:rPr>
              <a:t>* Praat via de handpop meneer de Uil (roze teksten). Hij heeft de krant onder zijn vleugels.</a:t>
            </a:r>
            <a:br>
              <a:rPr lang="nl-NL" sz="1800" dirty="0">
                <a:solidFill>
                  <a:srgbClr val="00B0F0"/>
                </a:solidFill>
                <a:latin typeface="Arial" panose="020B0604020202020204" pitchFamily="34" charset="0"/>
                <a:cs typeface="Arial" panose="020B0604020202020204" pitchFamily="34" charset="0"/>
              </a:rPr>
            </a:br>
            <a:r>
              <a:rPr lang="nl-NL" sz="1800" dirty="0">
                <a:solidFill>
                  <a:srgbClr val="00B0F0"/>
                </a:solidFill>
                <a:latin typeface="Arial" panose="020B0604020202020204" pitchFamily="34" charset="0"/>
                <a:cs typeface="Arial" panose="020B0604020202020204" pitchFamily="34" charset="0"/>
              </a:rPr>
              <a:t>  De map met de plattegrond ligt naast hem. De koffer is verstopt in de klas</a:t>
            </a:r>
            <a:r>
              <a:rPr lang="nl-NL" sz="1800" dirty="0">
                <a:solidFill>
                  <a:srgbClr val="00B0F0"/>
                </a:solidFill>
              </a:rPr>
              <a:t>. </a:t>
            </a:r>
          </a:p>
        </p:txBody>
      </p:sp>
      <p:sp>
        <p:nvSpPr>
          <p:cNvPr id="4" name="Tijdelijke aanduiding voor inhoud 3">
            <a:extLst>
              <a:ext uri="{FF2B5EF4-FFF2-40B4-BE49-F238E27FC236}">
                <a16:creationId xmlns:a16="http://schemas.microsoft.com/office/drawing/2014/main" id="{7FE3034A-8ACD-C447-A03C-96DCDB95C9F5}"/>
              </a:ext>
            </a:extLst>
          </p:cNvPr>
          <p:cNvSpPr>
            <a:spLocks noGrp="1"/>
          </p:cNvSpPr>
          <p:nvPr>
            <p:ph sz="half" idx="2"/>
          </p:nvPr>
        </p:nvSpPr>
        <p:spPr>
          <a:xfrm>
            <a:off x="1142998" y="5057958"/>
            <a:ext cx="5257801" cy="645284"/>
          </a:xfrm>
        </p:spPr>
        <p:txBody>
          <a:bodyPr/>
          <a:lstStyle/>
          <a:p>
            <a:pPr marL="45720" indent="0">
              <a:buNone/>
            </a:pPr>
            <a:r>
              <a:rPr lang="nl-NL" sz="1800" dirty="0">
                <a:solidFill>
                  <a:srgbClr val="00B0F0"/>
                </a:solidFill>
              </a:rPr>
              <a:t>* lees de krant les 1 voor</a:t>
            </a:r>
          </a:p>
        </p:txBody>
      </p:sp>
      <p:pic>
        <p:nvPicPr>
          <p:cNvPr id="6" name="Afbeelding 5">
            <a:extLst>
              <a:ext uri="{FF2B5EF4-FFF2-40B4-BE49-F238E27FC236}">
                <a16:creationId xmlns:a16="http://schemas.microsoft.com/office/drawing/2014/main" id="{A1DA27A8-C6BC-F044-818A-8A51FEA131E3}"/>
              </a:ext>
            </a:extLst>
          </p:cNvPr>
          <p:cNvPicPr>
            <a:picLocks noChangeAspect="1"/>
          </p:cNvPicPr>
          <p:nvPr/>
        </p:nvPicPr>
        <p:blipFill>
          <a:blip r:embed="rId2"/>
          <a:stretch>
            <a:fillRect/>
          </a:stretch>
        </p:blipFill>
        <p:spPr>
          <a:xfrm>
            <a:off x="6531429" y="2521882"/>
            <a:ext cx="4214267" cy="3181359"/>
          </a:xfrm>
          <a:prstGeom prst="rect">
            <a:avLst/>
          </a:prstGeom>
          <a:ln w="38100">
            <a:solidFill>
              <a:schemeClr val="accent1"/>
            </a:solidFill>
          </a:ln>
        </p:spPr>
      </p:pic>
      <p:pic>
        <p:nvPicPr>
          <p:cNvPr id="7" name="Tijdelijke aanduiding voor inhoud 6">
            <a:extLst>
              <a:ext uri="{FF2B5EF4-FFF2-40B4-BE49-F238E27FC236}">
                <a16:creationId xmlns:a16="http://schemas.microsoft.com/office/drawing/2014/main" id="{785B8FA4-C442-B940-98BE-E435B3DC324B}"/>
              </a:ext>
            </a:extLst>
          </p:cNvPr>
          <p:cNvPicPr>
            <a:picLocks noGrp="1" noChangeAspect="1"/>
          </p:cNvPicPr>
          <p:nvPr>
            <p:ph sz="half" idx="1"/>
          </p:nvPr>
        </p:nvPicPr>
        <p:blipFill>
          <a:blip r:embed="rId3"/>
          <a:stretch>
            <a:fillRect/>
          </a:stretch>
        </p:blipFill>
        <p:spPr>
          <a:xfrm>
            <a:off x="1329304" y="2895600"/>
            <a:ext cx="728096" cy="728096"/>
          </a:xfrm>
          <a:prstGeom prst="rect">
            <a:avLst/>
          </a:prstGeom>
        </p:spPr>
      </p:pic>
    </p:spTree>
    <p:extLst>
      <p:ext uri="{BB962C8B-B14F-4D97-AF65-F5344CB8AC3E}">
        <p14:creationId xmlns:p14="http://schemas.microsoft.com/office/powerpoint/2010/main" val="246760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093DD-8497-3644-AEB1-3699D4D818BB}"/>
              </a:ext>
            </a:extLst>
          </p:cNvPr>
          <p:cNvSpPr>
            <a:spLocks noGrp="1"/>
          </p:cNvSpPr>
          <p:nvPr>
            <p:ph type="title"/>
          </p:nvPr>
        </p:nvSpPr>
        <p:spPr>
          <a:xfrm>
            <a:off x="960120" y="609600"/>
            <a:ext cx="9875520" cy="1356360"/>
          </a:xfrm>
        </p:spPr>
        <p:txBody>
          <a:bodyPr/>
          <a:lstStyle/>
          <a:p>
            <a:r>
              <a:rPr lang="nl-NL" dirty="0">
                <a:latin typeface="Arial" panose="020B0604020202020204" pitchFamily="34" charset="0"/>
                <a:cs typeface="Arial" panose="020B0604020202020204" pitchFamily="34" charset="0"/>
              </a:rPr>
              <a:t>Wat zie je op de kaart? </a:t>
            </a:r>
          </a:p>
        </p:txBody>
      </p:sp>
      <p:sp>
        <p:nvSpPr>
          <p:cNvPr id="3" name="Tijdelijke aanduiding voor inhoud 2">
            <a:extLst>
              <a:ext uri="{FF2B5EF4-FFF2-40B4-BE49-F238E27FC236}">
                <a16:creationId xmlns:a16="http://schemas.microsoft.com/office/drawing/2014/main" id="{8380A2B4-A1B4-F04B-8252-888C7EE78284}"/>
              </a:ext>
            </a:extLst>
          </p:cNvPr>
          <p:cNvSpPr>
            <a:spLocks noGrp="1"/>
          </p:cNvSpPr>
          <p:nvPr>
            <p:ph sz="half" idx="1"/>
          </p:nvPr>
        </p:nvSpPr>
        <p:spPr>
          <a:xfrm>
            <a:off x="1143000" y="2373084"/>
            <a:ext cx="4754880" cy="4023360"/>
          </a:xfrm>
        </p:spPr>
        <p:txBody>
          <a:bodyPr>
            <a:normAutofit/>
          </a:bodyPr>
          <a:lstStyle/>
          <a:p>
            <a:pPr marL="45720" indent="0">
              <a:buNone/>
            </a:pPr>
            <a:r>
              <a:rPr lang="nl-NL" dirty="0">
                <a:solidFill>
                  <a:schemeClr val="tx1"/>
                </a:solidFill>
                <a:latin typeface="Arial" panose="020B0604020202020204" pitchFamily="34" charset="0"/>
                <a:cs typeface="Arial" panose="020B0604020202020204" pitchFamily="34" charset="0"/>
              </a:rPr>
              <a:t>Zie je de huizen?</a:t>
            </a:r>
          </a:p>
          <a:p>
            <a:pPr marL="45720" indent="0">
              <a:buNone/>
            </a:pPr>
            <a:r>
              <a:rPr lang="nl-NL" dirty="0">
                <a:solidFill>
                  <a:schemeClr val="tx1"/>
                </a:solidFill>
                <a:latin typeface="Arial" panose="020B0604020202020204" pitchFamily="34" charset="0"/>
                <a:cs typeface="Arial" panose="020B0604020202020204" pitchFamily="34" charset="0"/>
              </a:rPr>
              <a:t>En de bomen?</a:t>
            </a:r>
          </a:p>
          <a:p>
            <a:pPr marL="45720" indent="0">
              <a:buNone/>
            </a:pPr>
            <a:r>
              <a:rPr lang="nl-NL" dirty="0">
                <a:solidFill>
                  <a:schemeClr val="tx1"/>
                </a:solidFill>
                <a:latin typeface="Arial" panose="020B0604020202020204" pitchFamily="34" charset="0"/>
                <a:cs typeface="Arial" panose="020B0604020202020204" pitchFamily="34" charset="0"/>
              </a:rPr>
              <a:t>Het water?</a:t>
            </a:r>
          </a:p>
          <a:p>
            <a:pPr marL="45720" indent="0">
              <a:buNone/>
            </a:pPr>
            <a:r>
              <a:rPr lang="nl-NL" dirty="0">
                <a:solidFill>
                  <a:schemeClr val="tx1"/>
                </a:solidFill>
                <a:latin typeface="Arial" panose="020B0604020202020204" pitchFamily="34" charset="0"/>
                <a:cs typeface="Arial" panose="020B0604020202020204" pitchFamily="34" charset="0"/>
              </a:rPr>
              <a:t>De straat?</a:t>
            </a:r>
          </a:p>
          <a:p>
            <a:pPr marL="45720" indent="0">
              <a:buNone/>
            </a:pPr>
            <a:r>
              <a:rPr lang="nl-NL" dirty="0">
                <a:solidFill>
                  <a:schemeClr val="tx1"/>
                </a:solidFill>
                <a:latin typeface="Arial" panose="020B0604020202020204" pitchFamily="34" charset="0"/>
                <a:cs typeface="Arial" panose="020B0604020202020204" pitchFamily="34" charset="0"/>
              </a:rPr>
              <a:t>De school?</a:t>
            </a:r>
          </a:p>
          <a:p>
            <a:pPr marL="45720" indent="0">
              <a:buNone/>
            </a:pPr>
            <a:r>
              <a:rPr lang="nl-NL" dirty="0">
                <a:solidFill>
                  <a:schemeClr val="tx1"/>
                </a:solidFill>
                <a:latin typeface="Arial" panose="020B0604020202020204" pitchFamily="34" charset="0"/>
                <a:cs typeface="Arial" panose="020B0604020202020204" pitchFamily="34" charset="0"/>
              </a:rPr>
              <a:t>Het schoolplein?</a:t>
            </a:r>
          </a:p>
          <a:p>
            <a:pPr marL="45720" indent="0">
              <a:buNone/>
            </a:pPr>
            <a:r>
              <a:rPr lang="nl-NL" dirty="0">
                <a:solidFill>
                  <a:schemeClr val="tx1"/>
                </a:solidFill>
                <a:latin typeface="Arial" panose="020B0604020202020204" pitchFamily="34" charset="0"/>
                <a:cs typeface="Arial" panose="020B0604020202020204" pitchFamily="34" charset="0"/>
              </a:rPr>
              <a:t>De fabriek?</a:t>
            </a:r>
          </a:p>
        </p:txBody>
      </p:sp>
      <p:pic>
        <p:nvPicPr>
          <p:cNvPr id="6" name="Afbeelding 5">
            <a:extLst>
              <a:ext uri="{FF2B5EF4-FFF2-40B4-BE49-F238E27FC236}">
                <a16:creationId xmlns:a16="http://schemas.microsoft.com/office/drawing/2014/main" id="{63A77F72-AA30-4C4A-A417-4ABC08EC19CC}"/>
              </a:ext>
            </a:extLst>
          </p:cNvPr>
          <p:cNvPicPr>
            <a:picLocks noChangeAspect="1"/>
          </p:cNvPicPr>
          <p:nvPr/>
        </p:nvPicPr>
        <p:blipFill>
          <a:blip r:embed="rId2"/>
          <a:stretch>
            <a:fillRect/>
          </a:stretch>
        </p:blipFill>
        <p:spPr>
          <a:xfrm>
            <a:off x="1085064" y="1626931"/>
            <a:ext cx="542591" cy="542591"/>
          </a:xfrm>
          <a:prstGeom prst="rect">
            <a:avLst/>
          </a:prstGeom>
        </p:spPr>
      </p:pic>
      <p:pic>
        <p:nvPicPr>
          <p:cNvPr id="9" name="Tijdelijke aanduiding voor inhoud 12">
            <a:extLst>
              <a:ext uri="{FF2B5EF4-FFF2-40B4-BE49-F238E27FC236}">
                <a16:creationId xmlns:a16="http://schemas.microsoft.com/office/drawing/2014/main" id="{44EFCC55-32F8-4846-90A6-5DA8717956F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10004" y="785822"/>
            <a:ext cx="4096932" cy="5462578"/>
          </a:xfrm>
        </p:spPr>
      </p:pic>
    </p:spTree>
    <p:extLst>
      <p:ext uri="{BB962C8B-B14F-4D97-AF65-F5344CB8AC3E}">
        <p14:creationId xmlns:p14="http://schemas.microsoft.com/office/powerpoint/2010/main" val="245035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2C8ED-A72B-9D4A-9FFE-A982EA49C85F}"/>
              </a:ext>
            </a:extLst>
          </p:cNvPr>
          <p:cNvSpPr>
            <a:spLocks noGrp="1"/>
          </p:cNvSpPr>
          <p:nvPr>
            <p:ph type="title"/>
          </p:nvPr>
        </p:nvSpPr>
        <p:spPr>
          <a:xfrm>
            <a:off x="972141" y="399427"/>
            <a:ext cx="9875520" cy="1356360"/>
          </a:xfrm>
        </p:spPr>
        <p:txBody>
          <a:bodyPr/>
          <a:lstStyle/>
          <a:p>
            <a:r>
              <a:rPr lang="nl-NL" dirty="0">
                <a:latin typeface="Arial" panose="020B0604020202020204" pitchFamily="34" charset="0"/>
                <a:cs typeface="Arial" panose="020B0604020202020204" pitchFamily="34" charset="0"/>
              </a:rPr>
              <a:t>Ontdek de route van meneer de Uil</a:t>
            </a:r>
          </a:p>
        </p:txBody>
      </p:sp>
      <p:sp>
        <p:nvSpPr>
          <p:cNvPr id="3" name="Tijdelijke aanduiding voor inhoud 2">
            <a:extLst>
              <a:ext uri="{FF2B5EF4-FFF2-40B4-BE49-F238E27FC236}">
                <a16:creationId xmlns:a16="http://schemas.microsoft.com/office/drawing/2014/main" id="{E070F6AD-AE25-474B-A9BB-CCC9CB9A518F}"/>
              </a:ext>
            </a:extLst>
          </p:cNvPr>
          <p:cNvSpPr>
            <a:spLocks noGrp="1"/>
          </p:cNvSpPr>
          <p:nvPr>
            <p:ph sz="half" idx="1"/>
          </p:nvPr>
        </p:nvSpPr>
        <p:spPr>
          <a:xfrm>
            <a:off x="972141" y="1581935"/>
            <a:ext cx="4935110" cy="4023360"/>
          </a:xfrm>
        </p:spPr>
        <p:txBody>
          <a:bodyPr>
            <a:normAutofit fontScale="85000" lnSpcReduction="20000"/>
          </a:bodyPr>
          <a:lstStyle/>
          <a:p>
            <a:pPr marL="45720" indent="0">
              <a:lnSpc>
                <a:spcPct val="110000"/>
              </a:lnSpc>
              <a:buClrTx/>
              <a:buNone/>
            </a:pPr>
            <a:r>
              <a:rPr lang="nl-NL" dirty="0">
                <a:solidFill>
                  <a:schemeClr val="tx1"/>
                </a:solidFill>
                <a:latin typeface="Arial" panose="020B0604020202020204" pitchFamily="34" charset="0"/>
                <a:cs typeface="Arial" panose="020B0604020202020204" pitchFamily="34" charset="0"/>
              </a:rPr>
              <a:t>Zoek de route uit het krantenbericht: </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1. over het water </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2. het huis met de fabriek en de boom:</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    de vindplaats van de koffer</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3. winkels</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4. kerk</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5. hout- en stroopwafelfabriek</a:t>
            </a:r>
            <a:br>
              <a:rPr lang="nl-NL" dirty="0">
                <a:solidFill>
                  <a:schemeClr val="tx1"/>
                </a:solidFill>
                <a:latin typeface="Arial" panose="020B0604020202020204" pitchFamily="34" charset="0"/>
                <a:cs typeface="Arial" panose="020B0604020202020204" pitchFamily="34" charset="0"/>
              </a:rPr>
            </a:b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6. school met schoolplein</a:t>
            </a:r>
          </a:p>
          <a:p>
            <a:endParaRPr lang="nl-NL" dirty="0">
              <a:latin typeface="Arial" panose="020B0604020202020204" pitchFamily="34" charset="0"/>
              <a:cs typeface="Arial" panose="020B0604020202020204" pitchFamily="34" charset="0"/>
            </a:endParaRPr>
          </a:p>
          <a:p>
            <a:pPr marL="45720" indent="0">
              <a:buNone/>
            </a:pPr>
            <a:endParaRPr lang="nl-NL" dirty="0"/>
          </a:p>
        </p:txBody>
      </p:sp>
      <p:pic>
        <p:nvPicPr>
          <p:cNvPr id="6" name="Afbeelding 5">
            <a:extLst>
              <a:ext uri="{FF2B5EF4-FFF2-40B4-BE49-F238E27FC236}">
                <a16:creationId xmlns:a16="http://schemas.microsoft.com/office/drawing/2014/main" id="{C77AB818-577A-E947-9CF1-1EC7560E0B78}"/>
              </a:ext>
            </a:extLst>
          </p:cNvPr>
          <p:cNvPicPr>
            <a:picLocks noChangeAspect="1"/>
          </p:cNvPicPr>
          <p:nvPr/>
        </p:nvPicPr>
        <p:blipFill>
          <a:blip r:embed="rId2"/>
          <a:stretch>
            <a:fillRect/>
          </a:stretch>
        </p:blipFill>
        <p:spPr>
          <a:xfrm>
            <a:off x="1259235" y="5705809"/>
            <a:ext cx="542591" cy="542591"/>
          </a:xfrm>
          <a:prstGeom prst="rect">
            <a:avLst/>
          </a:prstGeom>
        </p:spPr>
      </p:pic>
      <p:pic>
        <p:nvPicPr>
          <p:cNvPr id="8" name="Tijdelijke aanduiding voor inhoud 12">
            <a:extLst>
              <a:ext uri="{FF2B5EF4-FFF2-40B4-BE49-F238E27FC236}">
                <a16:creationId xmlns:a16="http://schemas.microsoft.com/office/drawing/2014/main" id="{FD961163-8171-0E48-A1E1-F1B6513A4DF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36210" y="1483480"/>
            <a:ext cx="3447484" cy="4596646"/>
          </a:xfrm>
        </p:spPr>
      </p:pic>
    </p:spTree>
    <p:extLst>
      <p:ext uri="{BB962C8B-B14F-4D97-AF65-F5344CB8AC3E}">
        <p14:creationId xmlns:p14="http://schemas.microsoft.com/office/powerpoint/2010/main" val="372147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22C84-8C92-464B-A799-434BA2C060DD}"/>
              </a:ext>
            </a:extLst>
          </p:cNvPr>
          <p:cNvSpPr>
            <a:spLocks noGrp="1"/>
          </p:cNvSpPr>
          <p:nvPr>
            <p:ph type="title"/>
          </p:nvPr>
        </p:nvSpPr>
        <p:spPr/>
        <p:txBody>
          <a:bodyPr/>
          <a:lstStyle/>
          <a:p>
            <a:r>
              <a:rPr lang="nl-NL" dirty="0"/>
              <a:t>Waar is de koffer gebleven? </a:t>
            </a:r>
            <a:br>
              <a:rPr lang="nl-NL" dirty="0"/>
            </a:br>
            <a:r>
              <a:rPr lang="nl-NL" sz="1600" dirty="0">
                <a:solidFill>
                  <a:srgbClr val="00B0F0"/>
                </a:solidFill>
                <a:latin typeface="Arial" panose="020B0604020202020204" pitchFamily="34" charset="0"/>
                <a:cs typeface="Arial" panose="020B0604020202020204" pitchFamily="34" charset="0"/>
              </a:rPr>
              <a:t>* neem de plattegrond van de klas en geef aan waar de koffer te vinden is</a:t>
            </a:r>
            <a:endParaRPr lang="nl-NL" sz="1600" dirty="0">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64F8F1BA-8CCC-F64B-8B6F-D619DF55914C}"/>
              </a:ext>
            </a:extLst>
          </p:cNvPr>
          <p:cNvSpPr>
            <a:spLocks noGrp="1"/>
          </p:cNvSpPr>
          <p:nvPr>
            <p:ph sz="half" idx="1"/>
          </p:nvPr>
        </p:nvSpPr>
        <p:spPr>
          <a:xfrm>
            <a:off x="1143000" y="2880361"/>
            <a:ext cx="4754880" cy="4023360"/>
          </a:xfrm>
        </p:spPr>
        <p:txBody>
          <a:bodyPr>
            <a:normAutofit/>
          </a:bodyPr>
          <a:lstStyle/>
          <a:p>
            <a:r>
              <a:rPr lang="nl-NL" dirty="0"/>
              <a:t>Bekijk de plattegrond van de klas. Wat herken je? </a:t>
            </a:r>
          </a:p>
          <a:p>
            <a:r>
              <a:rPr lang="nl-NL" dirty="0"/>
              <a:t>Kan je nu de koffer vinden?</a:t>
            </a:r>
          </a:p>
          <a:p>
            <a:r>
              <a:rPr lang="nl-NL" dirty="0"/>
              <a:t>Speel het verstop-spel.  </a:t>
            </a:r>
          </a:p>
        </p:txBody>
      </p:sp>
      <p:sp>
        <p:nvSpPr>
          <p:cNvPr id="4" name="Tijdelijke aanduiding voor inhoud 3">
            <a:extLst>
              <a:ext uri="{FF2B5EF4-FFF2-40B4-BE49-F238E27FC236}">
                <a16:creationId xmlns:a16="http://schemas.microsoft.com/office/drawing/2014/main" id="{1913819E-2631-7C42-85E2-45E1668F252A}"/>
              </a:ext>
            </a:extLst>
          </p:cNvPr>
          <p:cNvSpPr>
            <a:spLocks noGrp="1"/>
          </p:cNvSpPr>
          <p:nvPr>
            <p:ph sz="half" idx="2"/>
          </p:nvPr>
        </p:nvSpPr>
        <p:spPr/>
        <p:txBody>
          <a:bodyPr>
            <a:normAutofit/>
          </a:bodyPr>
          <a:lstStyle/>
          <a:p>
            <a:endParaRPr lang="nl-NL" dirty="0">
              <a:solidFill>
                <a:srgbClr val="FF0000"/>
              </a:solidFill>
            </a:endParaRPr>
          </a:p>
          <a:p>
            <a:endParaRPr lang="nl-NL" dirty="0">
              <a:solidFill>
                <a:srgbClr val="FF0000"/>
              </a:solidFill>
            </a:endParaRPr>
          </a:p>
          <a:p>
            <a:endParaRPr lang="nl-NL" dirty="0">
              <a:solidFill>
                <a:srgbClr val="FF0000"/>
              </a:solidFill>
            </a:endParaRPr>
          </a:p>
          <a:p>
            <a:pPr marL="45720" indent="0">
              <a:buNone/>
            </a:pPr>
            <a:endParaRPr lang="nl-NL" dirty="0">
              <a:solidFill>
                <a:srgbClr val="FF0000"/>
              </a:solidFill>
            </a:endParaRPr>
          </a:p>
          <a:p>
            <a:endParaRPr lang="nl-NL" dirty="0">
              <a:solidFill>
                <a:srgbClr val="FF0000"/>
              </a:solidFill>
            </a:endParaRPr>
          </a:p>
          <a:p>
            <a:endParaRPr lang="nl-NL" dirty="0">
              <a:solidFill>
                <a:srgbClr val="FF0000"/>
              </a:solidFill>
            </a:endParaRPr>
          </a:p>
          <a:p>
            <a:r>
              <a:rPr lang="nl-NL" dirty="0"/>
              <a:t>Bij het buiten spelen: </a:t>
            </a:r>
            <a:br>
              <a:rPr lang="nl-NL" dirty="0"/>
            </a:br>
            <a:r>
              <a:rPr lang="nl-NL" dirty="0"/>
              <a:t>Zien de kinderen hier objecten van de plattegrond van meneer de Uil?</a:t>
            </a:r>
          </a:p>
        </p:txBody>
      </p:sp>
      <p:pic>
        <p:nvPicPr>
          <p:cNvPr id="6" name="Afbeelding 5" descr="Afbeelding met koffer, bagage, tas, accessoire&#10;&#10;Automatisch gegenereerde beschrijving">
            <a:extLst>
              <a:ext uri="{FF2B5EF4-FFF2-40B4-BE49-F238E27FC236}">
                <a16:creationId xmlns:a16="http://schemas.microsoft.com/office/drawing/2014/main" id="{2F1D770A-A98A-4D68-8C97-842048A68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291" y="1287780"/>
            <a:ext cx="3082160" cy="3082160"/>
          </a:xfrm>
          <a:prstGeom prst="rect">
            <a:avLst/>
          </a:prstGeom>
        </p:spPr>
      </p:pic>
      <p:pic>
        <p:nvPicPr>
          <p:cNvPr id="7" name="Afbeelding 6">
            <a:extLst>
              <a:ext uri="{FF2B5EF4-FFF2-40B4-BE49-F238E27FC236}">
                <a16:creationId xmlns:a16="http://schemas.microsoft.com/office/drawing/2014/main" id="{37E47875-02C3-104C-B880-E58678D01F94}"/>
              </a:ext>
            </a:extLst>
          </p:cNvPr>
          <p:cNvPicPr>
            <a:picLocks noChangeAspect="1"/>
          </p:cNvPicPr>
          <p:nvPr/>
        </p:nvPicPr>
        <p:blipFill>
          <a:blip r:embed="rId3"/>
          <a:stretch>
            <a:fillRect/>
          </a:stretch>
        </p:blipFill>
        <p:spPr>
          <a:xfrm>
            <a:off x="4556761" y="3994726"/>
            <a:ext cx="542591" cy="542591"/>
          </a:xfrm>
          <a:prstGeom prst="rect">
            <a:avLst/>
          </a:prstGeom>
        </p:spPr>
      </p:pic>
    </p:spTree>
    <p:extLst>
      <p:ext uri="{BB962C8B-B14F-4D97-AF65-F5344CB8AC3E}">
        <p14:creationId xmlns:p14="http://schemas.microsoft.com/office/powerpoint/2010/main" val="16884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Groep 1 en 2</a:t>
            </a:r>
            <a:endPar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2. Wat zit er in de koffer?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6" name="Tijdelijke aanduiding voor inhoud 5">
            <a:extLst>
              <a:ext uri="{FF2B5EF4-FFF2-40B4-BE49-F238E27FC236}">
                <a16:creationId xmlns:a16="http://schemas.microsoft.com/office/drawing/2014/main" id="{09DD1921-C6A4-714A-A9A0-B45B358E601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34466" y="723900"/>
            <a:ext cx="2984881" cy="4038600"/>
          </a:xfrm>
        </p:spPr>
      </p:pic>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3"/>
          <a:stretch>
            <a:fillRect/>
          </a:stretch>
        </p:blipFill>
        <p:spPr>
          <a:xfrm>
            <a:off x="9423545" y="4805610"/>
            <a:ext cx="2542252" cy="1792379"/>
          </a:xfrm>
          <a:prstGeom prst="rect">
            <a:avLst/>
          </a:prstGeom>
        </p:spPr>
      </p:pic>
    </p:spTree>
    <p:extLst>
      <p:ext uri="{BB962C8B-B14F-4D97-AF65-F5344CB8AC3E}">
        <p14:creationId xmlns:p14="http://schemas.microsoft.com/office/powerpoint/2010/main" val="87286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56915" y="349045"/>
            <a:ext cx="9875520" cy="1379621"/>
          </a:xfrm>
        </p:spPr>
        <p:txBody>
          <a:bodyPr>
            <a:normAutofit/>
          </a:bodyPr>
          <a:lstStyle/>
          <a:p>
            <a:r>
              <a:rPr lang="nl-NL" dirty="0">
                <a:latin typeface="Arial" panose="020B0604020202020204" pitchFamily="34" charset="0"/>
                <a:cs typeface="Arial" panose="020B0604020202020204" pitchFamily="34" charset="0"/>
              </a:rPr>
              <a:t>Les 2: Wat zit er in de koffer? </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1159564" y="1474839"/>
            <a:ext cx="9872871" cy="5034116"/>
          </a:xfrm>
        </p:spPr>
        <p:txBody>
          <a:bodyPr>
            <a:normAutofit/>
          </a:bodyPr>
          <a:lstStyle/>
          <a:p>
            <a:pPr marL="45720" indent="0">
              <a:buNone/>
            </a:pPr>
            <a:r>
              <a:rPr lang="nl-NL" sz="1800" b="1" dirty="0">
                <a:latin typeface="Arial" panose="020B0604020202020204" pitchFamily="34" charset="0"/>
                <a:cs typeface="Arial" panose="020B0604020202020204" pitchFamily="34" charset="0"/>
              </a:rPr>
              <a:t>Voorbereiding en benodigdheden</a:t>
            </a:r>
          </a:p>
          <a:p>
            <a:pPr marL="45720" indent="0">
              <a:buNone/>
            </a:pPr>
            <a:endParaRPr lang="nl-NL" sz="1800" dirty="0">
              <a:solidFill>
                <a:schemeClr val="tx1"/>
              </a:solidFill>
              <a:latin typeface="Arial" panose="020B0604020202020204" pitchFamily="34" charset="0"/>
              <a:cs typeface="Arial" panose="020B0604020202020204" pitchFamily="34" charset="0"/>
            </a:endParaRP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Handpop meneer de Uil</a:t>
            </a: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Koffer met inhoud</a:t>
            </a: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Kleine rode koffertje met witte basisvormen</a:t>
            </a: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Envelop basisvormen kleur</a:t>
            </a: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Kijkkaart OKWA met glas-in-loodraam</a:t>
            </a:r>
            <a:endParaRPr lang="nl-NL" sz="1800" dirty="0">
              <a:solidFill>
                <a:srgbClr val="FF0000"/>
              </a:solidFill>
              <a:latin typeface="Arial" panose="020B0604020202020204" pitchFamily="34" charset="0"/>
              <a:cs typeface="Arial" panose="020B0604020202020204" pitchFamily="34" charset="0"/>
            </a:endParaRP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Kaart van Waddinxveen met de losse onderdelen</a:t>
            </a:r>
          </a:p>
          <a:p>
            <a:pPr>
              <a:buClrTx/>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Extra dikke kleurpotloden en papier</a:t>
            </a:r>
          </a:p>
          <a:p>
            <a:pPr marL="45720" indent="0">
              <a:buClrTx/>
              <a:buNone/>
            </a:pPr>
            <a:endParaRPr lang="nl-NL" sz="1800" dirty="0">
              <a:solidFill>
                <a:schemeClr val="tx1"/>
              </a:solidFill>
              <a:latin typeface="Arial" panose="020B0604020202020204" pitchFamily="34" charset="0"/>
              <a:cs typeface="Arial" panose="020B0604020202020204" pitchFamily="34" charset="0"/>
            </a:endParaRPr>
          </a:p>
          <a:p>
            <a:pPr marL="45720" indent="0">
              <a:buClrTx/>
              <a:buNone/>
            </a:pPr>
            <a:r>
              <a:rPr lang="nl-NL" sz="1800" dirty="0">
                <a:solidFill>
                  <a:srgbClr val="FF0000"/>
                </a:solidFill>
                <a:latin typeface="Arial" panose="020B0604020202020204" pitchFamily="34" charset="0"/>
                <a:cs typeface="Arial" panose="020B0604020202020204" pitchFamily="34" charset="0"/>
              </a:rPr>
              <a:t> </a:t>
            </a:r>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478832117"/>
      </p:ext>
    </p:extLst>
  </p:cSld>
  <p:clrMapOvr>
    <a:masterClrMapping/>
  </p:clrMapOvr>
</p:sld>
</file>

<file path=ppt/theme/theme1.xml><?xml version="1.0" encoding="utf-8"?>
<a:theme xmlns:a="http://schemas.openxmlformats.org/drawingml/2006/main" name="1_Basis">
  <a:themeElements>
    <a:clrScheme name="Aangepast 7">
      <a:dk1>
        <a:srgbClr val="000000"/>
      </a:dk1>
      <a:lt1>
        <a:srgbClr val="FFFFFF"/>
      </a:lt1>
      <a:dk2>
        <a:srgbClr val="565349"/>
      </a:dk2>
      <a:lt2>
        <a:srgbClr val="DDDDDD"/>
      </a:lt2>
      <a:accent1>
        <a:srgbClr val="9BAB26"/>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0</TotalTime>
  <Words>1773</Words>
  <Application>Microsoft Office PowerPoint</Application>
  <PresentationFormat>Breedbeeld</PresentationFormat>
  <Paragraphs>211</Paragraphs>
  <Slides>39</Slides>
  <Notes>0</Notes>
  <HiddenSlides>0</HiddenSlides>
  <MMClips>15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39</vt:i4>
      </vt:variant>
    </vt:vector>
  </HeadingPairs>
  <TitlesOfParts>
    <vt:vector size="43" baseType="lpstr">
      <vt:lpstr>Arial</vt:lpstr>
      <vt:lpstr>Corbel</vt:lpstr>
      <vt:lpstr>Wingdings</vt:lpstr>
      <vt:lpstr>1_Basis</vt:lpstr>
      <vt:lpstr>PowerPoint-presentatie</vt:lpstr>
      <vt:lpstr> </vt:lpstr>
      <vt:lpstr>Les1: Wat heeft meneer de Uil gevonden?  </vt:lpstr>
      <vt:lpstr>De krant lezen  * Praat via de handpop meneer de Uil (roze teksten). Hij heeft de krant onder zijn vleugels.   De map met de plattegrond ligt naast hem. De koffer is verstopt in de klas. </vt:lpstr>
      <vt:lpstr>Wat zie je op de kaart? </vt:lpstr>
      <vt:lpstr>Ontdek de route van meneer de Uil</vt:lpstr>
      <vt:lpstr>Waar is de koffer gebleven?  * neem de plattegrond van de klas en geef aan waar de koffer te vinden is</vt:lpstr>
      <vt:lpstr> </vt:lpstr>
      <vt:lpstr>Les 2: Wat zit er in de koffer?  </vt:lpstr>
      <vt:lpstr>Kringgesprek * De leerkracht praat weer via de handpop meneer de Uil </vt:lpstr>
      <vt:lpstr>Heel lang geleden</vt:lpstr>
      <vt:lpstr>Nu en lang geleden:  Zie je het huis op de tekening?</vt:lpstr>
      <vt:lpstr>Wat zit er in de koffer? </vt:lpstr>
      <vt:lpstr>Kijken naar vormen * Neem de witte vormen uit het kleine rode koffertje </vt:lpstr>
      <vt:lpstr>Vormen herkennen  * gebruik ook de envelop met basisvormen kleur</vt:lpstr>
      <vt:lpstr>    OKWA: Okkerse Waddinxveen</vt:lpstr>
      <vt:lpstr>Hebben jullie deze vormen ook gevonden? En misschien nog wel meer? </vt:lpstr>
      <vt:lpstr>Spel met vormen  *Ieder kind krijgt een witte basisvorm </vt:lpstr>
      <vt:lpstr>Naar buiten!  </vt:lpstr>
      <vt:lpstr> </vt:lpstr>
      <vt:lpstr>Les 3: De vriend </vt:lpstr>
      <vt:lpstr>De vriend</vt:lpstr>
      <vt:lpstr>Puzzelen  * gebruik de envelop ‘vormen kunstwerken Piet Mondriaan’ </vt:lpstr>
      <vt:lpstr>Maak je eigen kunstwerk</vt:lpstr>
      <vt:lpstr>Zijn er buiten ook kleuren?  </vt:lpstr>
      <vt:lpstr> </vt:lpstr>
      <vt:lpstr>Les 4: Hoor je dit geluid? </vt:lpstr>
      <vt:lpstr>Horen met je oren * Leerkracht praat via de handpop meneer de Uil (roze teksten).    Het liedje is op de melodie van ‘k Zag twee beren broodjes smeren’. </vt:lpstr>
      <vt:lpstr>Hoor je het ook?</vt:lpstr>
      <vt:lpstr>Waar is meneer de Uil?</vt:lpstr>
      <vt:lpstr>Hoe zit het nou? </vt:lpstr>
      <vt:lpstr>Vliegles</vt:lpstr>
      <vt:lpstr>We gaan vliegen!</vt:lpstr>
      <vt:lpstr>Orenspel  </vt:lpstr>
      <vt:lpstr>Luisterspel </vt:lpstr>
      <vt:lpstr>Goed nieuws!!</vt:lpstr>
      <vt:lpstr>Hoe was het ook al weer?  </vt:lpstr>
      <vt:lpstr>Laat maar horen * Zet de hoge en lage instrumenten klaar in 2 aparte dozen/bakken. </vt:lpstr>
      <vt:lpstr>Dank jullie wel!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annemieke volmer</dc:creator>
  <cp:lastModifiedBy>Ingrid Ranftl</cp:lastModifiedBy>
  <cp:revision>378</cp:revision>
  <dcterms:created xsi:type="dcterms:W3CDTF">2019-05-31T12:52:11Z</dcterms:created>
  <dcterms:modified xsi:type="dcterms:W3CDTF">2019-12-18T15:25:52Z</dcterms:modified>
</cp:coreProperties>
</file>